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4" r:id="rId3"/>
    <p:sldMasterId id="2147483673" r:id="rId4"/>
  </p:sldMasterIdLst>
  <p:notesMasterIdLst>
    <p:notesMasterId r:id="rId31"/>
  </p:notesMasterIdLst>
  <p:handoutMasterIdLst>
    <p:handoutMasterId r:id="rId32"/>
  </p:handoutMasterIdLst>
  <p:sldIdLst>
    <p:sldId id="256" r:id="rId5"/>
    <p:sldId id="401" r:id="rId6"/>
    <p:sldId id="308" r:id="rId7"/>
    <p:sldId id="257" r:id="rId8"/>
    <p:sldId id="282" r:id="rId9"/>
    <p:sldId id="281" r:id="rId10"/>
    <p:sldId id="265" r:id="rId11"/>
    <p:sldId id="301" r:id="rId12"/>
    <p:sldId id="296" r:id="rId13"/>
    <p:sldId id="300" r:id="rId14"/>
    <p:sldId id="294" r:id="rId15"/>
    <p:sldId id="268" r:id="rId16"/>
    <p:sldId id="269" r:id="rId17"/>
    <p:sldId id="285" r:id="rId18"/>
    <p:sldId id="284" r:id="rId19"/>
    <p:sldId id="402" r:id="rId20"/>
    <p:sldId id="310" r:id="rId21"/>
    <p:sldId id="311" r:id="rId22"/>
    <p:sldId id="303" r:id="rId23"/>
    <p:sldId id="272" r:id="rId24"/>
    <p:sldId id="273" r:id="rId25"/>
    <p:sldId id="276" r:id="rId26"/>
    <p:sldId id="275" r:id="rId27"/>
    <p:sldId id="312" r:id="rId28"/>
    <p:sldId id="289" r:id="rId29"/>
    <p:sldId id="32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8FB"/>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829B1-8651-44AB-90FC-11859C11144B}" v="51" dt="2024-04-09T15:12:16.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77997" autoAdjust="0"/>
  </p:normalViewPr>
  <p:slideViewPr>
    <p:cSldViewPr snapToGrid="0">
      <p:cViewPr varScale="1">
        <p:scale>
          <a:sx n="46" d="100"/>
          <a:sy n="46" d="100"/>
        </p:scale>
        <p:origin x="1340" y="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4" d="100"/>
          <a:sy n="74" d="100"/>
        </p:scale>
        <p:origin x="269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D31E9F-0B4F-42C2-AAE2-3F155683F0B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F3CBC0D-B04E-4C04-8778-93E7CDE55B3F}">
      <dgm:prSet/>
      <dgm:spPr/>
      <dgm:t>
        <a:bodyPr/>
        <a:lstStyle/>
        <a:p>
          <a:r>
            <a:rPr lang="en-GB" dirty="0">
              <a:latin typeface="Helvetica" panose="020B0604020202020204" pitchFamily="34" charset="0"/>
              <a:cs typeface="Helvetica" panose="020B0604020202020204" pitchFamily="34" charset="0"/>
            </a:rPr>
            <a:t>Promote early applications from the students</a:t>
          </a:r>
          <a:endParaRPr lang="en-US" dirty="0">
            <a:latin typeface="Helvetica" panose="020B0604020202020204" pitchFamily="34" charset="0"/>
            <a:cs typeface="Helvetica" panose="020B0604020202020204" pitchFamily="34" charset="0"/>
          </a:endParaRPr>
        </a:p>
      </dgm:t>
    </dgm:pt>
    <dgm:pt modelId="{9E110996-F668-4C4E-8DE3-7E1E0440AF06}" type="parTrans" cxnId="{A7C992A5-81C4-4176-BB03-574109071EF4}">
      <dgm:prSet/>
      <dgm:spPr/>
      <dgm:t>
        <a:bodyPr/>
        <a:lstStyle/>
        <a:p>
          <a:endParaRPr lang="en-US"/>
        </a:p>
      </dgm:t>
    </dgm:pt>
    <dgm:pt modelId="{AAB3419F-F269-4E04-AA64-0971503F9539}" type="sibTrans" cxnId="{A7C992A5-81C4-4176-BB03-574109071EF4}">
      <dgm:prSet/>
      <dgm:spPr/>
      <dgm:t>
        <a:bodyPr/>
        <a:lstStyle/>
        <a:p>
          <a:endParaRPr lang="en-US"/>
        </a:p>
      </dgm:t>
    </dgm:pt>
    <dgm:pt modelId="{0527CE31-B208-439A-B3EA-90BE6D86C2FE}">
      <dgm:prSet/>
      <dgm:spPr/>
      <dgm:t>
        <a:bodyPr/>
        <a:lstStyle/>
        <a:p>
          <a:r>
            <a:rPr lang="en-GB" dirty="0">
              <a:latin typeface="Helvetica" panose="020B0604020202020204" pitchFamily="34" charset="0"/>
              <a:cs typeface="Helvetica" panose="020B0604020202020204" pitchFamily="34" charset="0"/>
            </a:rPr>
            <a:t>Submit information as soon as practical – HEP spreadsheet. </a:t>
          </a:r>
        </a:p>
        <a:p>
          <a:r>
            <a:rPr lang="en-GB" dirty="0">
              <a:latin typeface="Helvetica" panose="020B0604020202020204" pitchFamily="34" charset="0"/>
              <a:cs typeface="Helvetica" panose="020B0604020202020204" pitchFamily="34" charset="0"/>
            </a:rPr>
            <a:t>Prioritise Students Requiring Manual Payments</a:t>
          </a:r>
          <a:endParaRPr lang="en-US" dirty="0">
            <a:latin typeface="Helvetica" panose="020B0604020202020204" pitchFamily="34" charset="0"/>
            <a:cs typeface="Helvetica" panose="020B0604020202020204" pitchFamily="34" charset="0"/>
          </a:endParaRPr>
        </a:p>
      </dgm:t>
    </dgm:pt>
    <dgm:pt modelId="{32473DC1-FF5D-4631-B00D-F95A36927EAC}" type="parTrans" cxnId="{82048627-26F8-4D29-B288-BE16D9C79855}">
      <dgm:prSet/>
      <dgm:spPr/>
      <dgm:t>
        <a:bodyPr/>
        <a:lstStyle/>
        <a:p>
          <a:endParaRPr lang="en-US"/>
        </a:p>
      </dgm:t>
    </dgm:pt>
    <dgm:pt modelId="{EB4DB2A2-F5EA-4F70-BFB6-F803210CE10D}" type="sibTrans" cxnId="{82048627-26F8-4D29-B288-BE16D9C79855}">
      <dgm:prSet/>
      <dgm:spPr/>
      <dgm:t>
        <a:bodyPr/>
        <a:lstStyle/>
        <a:p>
          <a:endParaRPr lang="en-US"/>
        </a:p>
      </dgm:t>
    </dgm:pt>
    <dgm:pt modelId="{D8178469-2B47-429F-A859-B2C93C912B41}">
      <dgm:prSet/>
      <dgm:spPr/>
      <dgm:t>
        <a:bodyPr/>
        <a:lstStyle/>
        <a:p>
          <a:r>
            <a:rPr lang="en-GB" dirty="0">
              <a:latin typeface="Helvetica" panose="020B0604020202020204" pitchFamily="34" charset="0"/>
              <a:cs typeface="Helvetica" panose="020B0604020202020204" pitchFamily="34" charset="0"/>
            </a:rPr>
            <a:t>Any changes notified via email as soon as possible</a:t>
          </a:r>
          <a:endParaRPr lang="en-US" dirty="0">
            <a:latin typeface="Helvetica" panose="020B0604020202020204" pitchFamily="34" charset="0"/>
            <a:cs typeface="Helvetica" panose="020B0604020202020204" pitchFamily="34" charset="0"/>
          </a:endParaRPr>
        </a:p>
      </dgm:t>
    </dgm:pt>
    <dgm:pt modelId="{20D21573-0F1B-4B1D-B0BC-F625B2EEAAB4}" type="parTrans" cxnId="{00A67805-ED35-4A76-8D38-E9248BC551E3}">
      <dgm:prSet/>
      <dgm:spPr/>
      <dgm:t>
        <a:bodyPr/>
        <a:lstStyle/>
        <a:p>
          <a:endParaRPr lang="en-US"/>
        </a:p>
      </dgm:t>
    </dgm:pt>
    <dgm:pt modelId="{1037D59F-C525-4E75-9C4D-576CCA0C9A3C}" type="sibTrans" cxnId="{00A67805-ED35-4A76-8D38-E9248BC551E3}">
      <dgm:prSet/>
      <dgm:spPr/>
      <dgm:t>
        <a:bodyPr/>
        <a:lstStyle/>
        <a:p>
          <a:endParaRPr lang="en-US"/>
        </a:p>
      </dgm:t>
    </dgm:pt>
    <dgm:pt modelId="{FD6C4CDD-2A45-4627-8473-8AD82FEC0CA4}" type="pres">
      <dgm:prSet presAssocID="{74D31E9F-0B4F-42C2-AAE2-3F155683F0BB}" presName="root" presStyleCnt="0">
        <dgm:presLayoutVars>
          <dgm:dir/>
          <dgm:resizeHandles val="exact"/>
        </dgm:presLayoutVars>
      </dgm:prSet>
      <dgm:spPr/>
    </dgm:pt>
    <dgm:pt modelId="{45DB9CB2-3F71-4396-B175-194C498E0453}" type="pres">
      <dgm:prSet presAssocID="{DF3CBC0D-B04E-4C04-8778-93E7CDE55B3F}" presName="compNode" presStyleCnt="0"/>
      <dgm:spPr/>
    </dgm:pt>
    <dgm:pt modelId="{6B8CE1B6-125B-4EAF-B1CD-E9D127DF083A}" type="pres">
      <dgm:prSet presAssocID="{DF3CBC0D-B04E-4C04-8778-93E7CDE55B3F}" presName="bgRect" presStyleLbl="bgShp" presStyleIdx="0" presStyleCnt="3" custLinFactNeighborX="-1145" custLinFactNeighborY="-66591"/>
      <dgm:spPr/>
    </dgm:pt>
    <dgm:pt modelId="{BC5189F6-27F7-45E2-92F0-B6BCD8B6F11A}" type="pres">
      <dgm:prSet presAssocID="{DF3CBC0D-B04E-4C04-8778-93E7CDE55B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FDE76464-08BA-4D02-9FB2-4BF1E4EFB763}" type="pres">
      <dgm:prSet presAssocID="{DF3CBC0D-B04E-4C04-8778-93E7CDE55B3F}" presName="spaceRect" presStyleCnt="0"/>
      <dgm:spPr/>
    </dgm:pt>
    <dgm:pt modelId="{A7285B0E-EDB0-413B-A623-5FFF153916A5}" type="pres">
      <dgm:prSet presAssocID="{DF3CBC0D-B04E-4C04-8778-93E7CDE55B3F}" presName="parTx" presStyleLbl="revTx" presStyleIdx="0" presStyleCnt="3">
        <dgm:presLayoutVars>
          <dgm:chMax val="0"/>
          <dgm:chPref val="0"/>
        </dgm:presLayoutVars>
      </dgm:prSet>
      <dgm:spPr/>
    </dgm:pt>
    <dgm:pt modelId="{1BB4598A-088C-44CA-AB54-B64FDAE10DC5}" type="pres">
      <dgm:prSet presAssocID="{AAB3419F-F269-4E04-AA64-0971503F9539}" presName="sibTrans" presStyleCnt="0"/>
      <dgm:spPr/>
    </dgm:pt>
    <dgm:pt modelId="{FC6BA166-9575-4B1C-8D36-73AEA4DA0097}" type="pres">
      <dgm:prSet presAssocID="{0527CE31-B208-439A-B3EA-90BE6D86C2FE}" presName="compNode" presStyleCnt="0"/>
      <dgm:spPr/>
    </dgm:pt>
    <dgm:pt modelId="{BD1489C6-3E7A-4D00-976C-ED9B484F4631}" type="pres">
      <dgm:prSet presAssocID="{0527CE31-B208-439A-B3EA-90BE6D86C2FE}" presName="bgRect" presStyleLbl="bgShp" presStyleIdx="1" presStyleCnt="3"/>
      <dgm:spPr/>
    </dgm:pt>
    <dgm:pt modelId="{FEC0B98A-2CBC-42C8-9132-62439A6B5E5D}" type="pres">
      <dgm:prSet presAssocID="{0527CE31-B208-439A-B3EA-90BE6D86C2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6940167-D8A7-4674-8BDD-2CAA3FFDAFCA}" type="pres">
      <dgm:prSet presAssocID="{0527CE31-B208-439A-B3EA-90BE6D86C2FE}" presName="spaceRect" presStyleCnt="0"/>
      <dgm:spPr/>
    </dgm:pt>
    <dgm:pt modelId="{7359EC70-6778-490A-87C9-15E8D34B08B3}" type="pres">
      <dgm:prSet presAssocID="{0527CE31-B208-439A-B3EA-90BE6D86C2FE}" presName="parTx" presStyleLbl="revTx" presStyleIdx="1" presStyleCnt="3">
        <dgm:presLayoutVars>
          <dgm:chMax val="0"/>
          <dgm:chPref val="0"/>
        </dgm:presLayoutVars>
      </dgm:prSet>
      <dgm:spPr/>
    </dgm:pt>
    <dgm:pt modelId="{D4260FAF-BDFB-4CAF-8226-EFD2CF46E61D}" type="pres">
      <dgm:prSet presAssocID="{EB4DB2A2-F5EA-4F70-BFB6-F803210CE10D}" presName="sibTrans" presStyleCnt="0"/>
      <dgm:spPr/>
    </dgm:pt>
    <dgm:pt modelId="{84BF983D-5553-42E0-8CB5-D36409F75862}" type="pres">
      <dgm:prSet presAssocID="{D8178469-2B47-429F-A859-B2C93C912B41}" presName="compNode" presStyleCnt="0"/>
      <dgm:spPr/>
    </dgm:pt>
    <dgm:pt modelId="{D24FA1CC-CF5F-4C04-8324-87FC991DEFDC}" type="pres">
      <dgm:prSet presAssocID="{D8178469-2B47-429F-A859-B2C93C912B41}" presName="bgRect" presStyleLbl="bgShp" presStyleIdx="2" presStyleCnt="3"/>
      <dgm:spPr/>
    </dgm:pt>
    <dgm:pt modelId="{AC8EA7EC-9C58-4DE8-A530-31FA7157241E}" type="pres">
      <dgm:prSet presAssocID="{D8178469-2B47-429F-A859-B2C93C912B4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37F6C520-4E70-40DF-B62A-D5CA2B9F3B25}" type="pres">
      <dgm:prSet presAssocID="{D8178469-2B47-429F-A859-B2C93C912B41}" presName="spaceRect" presStyleCnt="0"/>
      <dgm:spPr/>
    </dgm:pt>
    <dgm:pt modelId="{E24B1359-ADB8-434B-A5CB-148C081C9706}" type="pres">
      <dgm:prSet presAssocID="{D8178469-2B47-429F-A859-B2C93C912B41}" presName="parTx" presStyleLbl="revTx" presStyleIdx="2" presStyleCnt="3">
        <dgm:presLayoutVars>
          <dgm:chMax val="0"/>
          <dgm:chPref val="0"/>
        </dgm:presLayoutVars>
      </dgm:prSet>
      <dgm:spPr/>
    </dgm:pt>
  </dgm:ptLst>
  <dgm:cxnLst>
    <dgm:cxn modelId="{00A67805-ED35-4A76-8D38-E9248BC551E3}" srcId="{74D31E9F-0B4F-42C2-AAE2-3F155683F0BB}" destId="{D8178469-2B47-429F-A859-B2C93C912B41}" srcOrd="2" destOrd="0" parTransId="{20D21573-0F1B-4B1D-B0BC-F625B2EEAAB4}" sibTransId="{1037D59F-C525-4E75-9C4D-576CCA0C9A3C}"/>
    <dgm:cxn modelId="{82048627-26F8-4D29-B288-BE16D9C79855}" srcId="{74D31E9F-0B4F-42C2-AAE2-3F155683F0BB}" destId="{0527CE31-B208-439A-B3EA-90BE6D86C2FE}" srcOrd="1" destOrd="0" parTransId="{32473DC1-FF5D-4631-B00D-F95A36927EAC}" sibTransId="{EB4DB2A2-F5EA-4F70-BFB6-F803210CE10D}"/>
    <dgm:cxn modelId="{595B242F-B712-4F3C-8BB7-6FE2671F41ED}" type="presOf" srcId="{DF3CBC0D-B04E-4C04-8778-93E7CDE55B3F}" destId="{A7285B0E-EDB0-413B-A623-5FFF153916A5}" srcOrd="0" destOrd="0" presId="urn:microsoft.com/office/officeart/2018/2/layout/IconVerticalSolidList"/>
    <dgm:cxn modelId="{EA1B8059-3D88-496B-9CDE-93B1E908C263}" type="presOf" srcId="{0527CE31-B208-439A-B3EA-90BE6D86C2FE}" destId="{7359EC70-6778-490A-87C9-15E8D34B08B3}" srcOrd="0" destOrd="0" presId="urn:microsoft.com/office/officeart/2018/2/layout/IconVerticalSolidList"/>
    <dgm:cxn modelId="{A7C992A5-81C4-4176-BB03-574109071EF4}" srcId="{74D31E9F-0B4F-42C2-AAE2-3F155683F0BB}" destId="{DF3CBC0D-B04E-4C04-8778-93E7CDE55B3F}" srcOrd="0" destOrd="0" parTransId="{9E110996-F668-4C4E-8DE3-7E1E0440AF06}" sibTransId="{AAB3419F-F269-4E04-AA64-0971503F9539}"/>
    <dgm:cxn modelId="{242FE9A9-B01E-4888-A59D-C8F4EE4445A6}" type="presOf" srcId="{74D31E9F-0B4F-42C2-AAE2-3F155683F0BB}" destId="{FD6C4CDD-2A45-4627-8473-8AD82FEC0CA4}" srcOrd="0" destOrd="0" presId="urn:microsoft.com/office/officeart/2018/2/layout/IconVerticalSolidList"/>
    <dgm:cxn modelId="{1F0A8FC0-4603-4272-A4FD-F635780C0481}" type="presOf" srcId="{D8178469-2B47-429F-A859-B2C93C912B41}" destId="{E24B1359-ADB8-434B-A5CB-148C081C9706}" srcOrd="0" destOrd="0" presId="urn:microsoft.com/office/officeart/2018/2/layout/IconVerticalSolidList"/>
    <dgm:cxn modelId="{5CF7E0F4-F5BB-4A38-8D87-349885EB20B9}" type="presParOf" srcId="{FD6C4CDD-2A45-4627-8473-8AD82FEC0CA4}" destId="{45DB9CB2-3F71-4396-B175-194C498E0453}" srcOrd="0" destOrd="0" presId="urn:microsoft.com/office/officeart/2018/2/layout/IconVerticalSolidList"/>
    <dgm:cxn modelId="{B06413E3-4FE0-4195-B803-6E09D5DBA6C1}" type="presParOf" srcId="{45DB9CB2-3F71-4396-B175-194C498E0453}" destId="{6B8CE1B6-125B-4EAF-B1CD-E9D127DF083A}" srcOrd="0" destOrd="0" presId="urn:microsoft.com/office/officeart/2018/2/layout/IconVerticalSolidList"/>
    <dgm:cxn modelId="{0C09822B-E8B0-465E-92A7-BC9F85638BEB}" type="presParOf" srcId="{45DB9CB2-3F71-4396-B175-194C498E0453}" destId="{BC5189F6-27F7-45E2-92F0-B6BCD8B6F11A}" srcOrd="1" destOrd="0" presId="urn:microsoft.com/office/officeart/2018/2/layout/IconVerticalSolidList"/>
    <dgm:cxn modelId="{18B294F4-D18D-485B-B203-8F3810F27AA7}" type="presParOf" srcId="{45DB9CB2-3F71-4396-B175-194C498E0453}" destId="{FDE76464-08BA-4D02-9FB2-4BF1E4EFB763}" srcOrd="2" destOrd="0" presId="urn:microsoft.com/office/officeart/2018/2/layout/IconVerticalSolidList"/>
    <dgm:cxn modelId="{66744B25-6A0D-4178-9BA1-BD235498BEDC}" type="presParOf" srcId="{45DB9CB2-3F71-4396-B175-194C498E0453}" destId="{A7285B0E-EDB0-413B-A623-5FFF153916A5}" srcOrd="3" destOrd="0" presId="urn:microsoft.com/office/officeart/2018/2/layout/IconVerticalSolidList"/>
    <dgm:cxn modelId="{62D965F3-DBAC-41A6-B679-ECC5F8808351}" type="presParOf" srcId="{FD6C4CDD-2A45-4627-8473-8AD82FEC0CA4}" destId="{1BB4598A-088C-44CA-AB54-B64FDAE10DC5}" srcOrd="1" destOrd="0" presId="urn:microsoft.com/office/officeart/2018/2/layout/IconVerticalSolidList"/>
    <dgm:cxn modelId="{4EAEC3E7-FFA2-4042-B557-FA01B0C636AE}" type="presParOf" srcId="{FD6C4CDD-2A45-4627-8473-8AD82FEC0CA4}" destId="{FC6BA166-9575-4B1C-8D36-73AEA4DA0097}" srcOrd="2" destOrd="0" presId="urn:microsoft.com/office/officeart/2018/2/layout/IconVerticalSolidList"/>
    <dgm:cxn modelId="{B7D12FD8-DD57-4482-BA85-298702AB20F3}" type="presParOf" srcId="{FC6BA166-9575-4B1C-8D36-73AEA4DA0097}" destId="{BD1489C6-3E7A-4D00-976C-ED9B484F4631}" srcOrd="0" destOrd="0" presId="urn:microsoft.com/office/officeart/2018/2/layout/IconVerticalSolidList"/>
    <dgm:cxn modelId="{FCE4E1C3-2C49-4698-A8FF-D06D158E85FC}" type="presParOf" srcId="{FC6BA166-9575-4B1C-8D36-73AEA4DA0097}" destId="{FEC0B98A-2CBC-42C8-9132-62439A6B5E5D}" srcOrd="1" destOrd="0" presId="urn:microsoft.com/office/officeart/2018/2/layout/IconVerticalSolidList"/>
    <dgm:cxn modelId="{70393726-FF08-4AC4-801E-B98AAD205855}" type="presParOf" srcId="{FC6BA166-9575-4B1C-8D36-73AEA4DA0097}" destId="{16940167-D8A7-4674-8BDD-2CAA3FFDAFCA}" srcOrd="2" destOrd="0" presId="urn:microsoft.com/office/officeart/2018/2/layout/IconVerticalSolidList"/>
    <dgm:cxn modelId="{AEA59797-7112-4DB1-8985-A148DA8BFFEF}" type="presParOf" srcId="{FC6BA166-9575-4B1C-8D36-73AEA4DA0097}" destId="{7359EC70-6778-490A-87C9-15E8D34B08B3}" srcOrd="3" destOrd="0" presId="urn:microsoft.com/office/officeart/2018/2/layout/IconVerticalSolidList"/>
    <dgm:cxn modelId="{15BB7F70-D788-4A94-BF7E-204A97EF95E4}" type="presParOf" srcId="{FD6C4CDD-2A45-4627-8473-8AD82FEC0CA4}" destId="{D4260FAF-BDFB-4CAF-8226-EFD2CF46E61D}" srcOrd="3" destOrd="0" presId="urn:microsoft.com/office/officeart/2018/2/layout/IconVerticalSolidList"/>
    <dgm:cxn modelId="{B12FD81E-3171-435F-8617-2193EB7C53E2}" type="presParOf" srcId="{FD6C4CDD-2A45-4627-8473-8AD82FEC0CA4}" destId="{84BF983D-5553-42E0-8CB5-D36409F75862}" srcOrd="4" destOrd="0" presId="urn:microsoft.com/office/officeart/2018/2/layout/IconVerticalSolidList"/>
    <dgm:cxn modelId="{BAE5C7C8-EA14-45FB-8E87-329FCCB9B614}" type="presParOf" srcId="{84BF983D-5553-42E0-8CB5-D36409F75862}" destId="{D24FA1CC-CF5F-4C04-8324-87FC991DEFDC}" srcOrd="0" destOrd="0" presId="urn:microsoft.com/office/officeart/2018/2/layout/IconVerticalSolidList"/>
    <dgm:cxn modelId="{22C5ADAE-83E5-4F8A-AF75-B20ECFE8710A}" type="presParOf" srcId="{84BF983D-5553-42E0-8CB5-D36409F75862}" destId="{AC8EA7EC-9C58-4DE8-A530-31FA7157241E}" srcOrd="1" destOrd="0" presId="urn:microsoft.com/office/officeart/2018/2/layout/IconVerticalSolidList"/>
    <dgm:cxn modelId="{795CF39D-8658-47A8-87EC-202716842EFF}" type="presParOf" srcId="{84BF983D-5553-42E0-8CB5-D36409F75862}" destId="{37F6C520-4E70-40DF-B62A-D5CA2B9F3B25}" srcOrd="2" destOrd="0" presId="urn:microsoft.com/office/officeart/2018/2/layout/IconVerticalSolidList"/>
    <dgm:cxn modelId="{2BA7D6DB-BBD3-44B8-810E-04882985504D}" type="presParOf" srcId="{84BF983D-5553-42E0-8CB5-D36409F75862}" destId="{E24B1359-ADB8-434B-A5CB-148C081C970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CE1B6-125B-4EAF-B1CD-E9D127DF083A}">
      <dsp:nvSpPr>
        <dsp:cNvPr id="0" name=""/>
        <dsp:cNvSpPr/>
      </dsp:nvSpPr>
      <dsp:spPr>
        <a:xfrm>
          <a:off x="0" y="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5189F6-27F7-45E2-92F0-B6BCD8B6F11A}">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285B0E-EDB0-413B-A623-5FFF153916A5}">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Helvetica" panose="020B0604020202020204" pitchFamily="34" charset="0"/>
              <a:cs typeface="Helvetica" panose="020B0604020202020204" pitchFamily="34" charset="0"/>
            </a:rPr>
            <a:t>Promote early applications from the students</a:t>
          </a:r>
          <a:endParaRPr lang="en-US" sz="2100" kern="1200" dirty="0">
            <a:latin typeface="Helvetica" panose="020B0604020202020204" pitchFamily="34" charset="0"/>
            <a:cs typeface="Helvetica" panose="020B0604020202020204" pitchFamily="34" charset="0"/>
          </a:endParaRPr>
        </a:p>
      </dsp:txBody>
      <dsp:txXfrm>
        <a:off x="1844034" y="682"/>
        <a:ext cx="4401230" cy="1596566"/>
      </dsp:txXfrm>
    </dsp:sp>
    <dsp:sp modelId="{BD1489C6-3E7A-4D00-976C-ED9B484F4631}">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C0B98A-2CBC-42C8-9132-62439A6B5E5D}">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59EC70-6778-490A-87C9-15E8D34B08B3}">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Helvetica" panose="020B0604020202020204" pitchFamily="34" charset="0"/>
              <a:cs typeface="Helvetica" panose="020B0604020202020204" pitchFamily="34" charset="0"/>
            </a:rPr>
            <a:t>Submit information as soon as practical – HEP spreadsheet. </a:t>
          </a:r>
        </a:p>
        <a:p>
          <a:pPr marL="0" lvl="0" indent="0" algn="l" defTabSz="933450">
            <a:lnSpc>
              <a:spcPct val="90000"/>
            </a:lnSpc>
            <a:spcBef>
              <a:spcPct val="0"/>
            </a:spcBef>
            <a:spcAft>
              <a:spcPct val="35000"/>
            </a:spcAft>
            <a:buNone/>
          </a:pPr>
          <a:r>
            <a:rPr lang="en-GB" sz="2100" kern="1200" dirty="0">
              <a:latin typeface="Helvetica" panose="020B0604020202020204" pitchFamily="34" charset="0"/>
              <a:cs typeface="Helvetica" panose="020B0604020202020204" pitchFamily="34" charset="0"/>
            </a:rPr>
            <a:t>Prioritise Students Requiring Manual Payments</a:t>
          </a:r>
          <a:endParaRPr lang="en-US" sz="2100" kern="1200" dirty="0">
            <a:latin typeface="Helvetica" panose="020B0604020202020204" pitchFamily="34" charset="0"/>
            <a:cs typeface="Helvetica" panose="020B0604020202020204" pitchFamily="34" charset="0"/>
          </a:endParaRPr>
        </a:p>
      </dsp:txBody>
      <dsp:txXfrm>
        <a:off x="1844034" y="1996390"/>
        <a:ext cx="4401230" cy="1596566"/>
      </dsp:txXfrm>
    </dsp:sp>
    <dsp:sp modelId="{D24FA1CC-CF5F-4C04-8324-87FC991DEFDC}">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EA7EC-9C58-4DE8-A530-31FA7157241E}">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4B1359-ADB8-434B-A5CB-148C081C9706}">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Helvetica" panose="020B0604020202020204" pitchFamily="34" charset="0"/>
              <a:cs typeface="Helvetica" panose="020B0604020202020204" pitchFamily="34" charset="0"/>
            </a:rPr>
            <a:t>Any changes notified via email as soon as possible</a:t>
          </a:r>
          <a:endParaRPr lang="en-US" sz="2100" kern="1200" dirty="0">
            <a:latin typeface="Helvetica" panose="020B0604020202020204" pitchFamily="34" charset="0"/>
            <a:cs typeface="Helvetica" panose="020B0604020202020204" pitchFamily="34" charset="0"/>
          </a:endParaRPr>
        </a:p>
      </dsp:txBody>
      <dsp:txXfrm>
        <a:off x="1844034" y="3992098"/>
        <a:ext cx="4401230" cy="15965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DAE4B2-5839-4055-9264-FA675C6B65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B2F6532-74E6-46AF-A8D9-68461658A6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3ABF79-3640-4F4A-B388-02D475DAF84B}" type="datetimeFigureOut">
              <a:rPr lang="en-GB" smtClean="0"/>
              <a:t>09/04/2024</a:t>
            </a:fld>
            <a:endParaRPr lang="en-GB"/>
          </a:p>
        </p:txBody>
      </p:sp>
      <p:sp>
        <p:nvSpPr>
          <p:cNvPr id="4" name="Footer Placeholder 3">
            <a:extLst>
              <a:ext uri="{FF2B5EF4-FFF2-40B4-BE49-F238E27FC236}">
                <a16:creationId xmlns:a16="http://schemas.microsoft.com/office/drawing/2014/main" id="{B13F9310-D68D-4886-89A7-E16792ED2C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154EE9-C4C3-4C16-906A-0B4A49DEB7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F04360-2F6F-47B8-96C7-C7DCCDE405A5}" type="slidenum">
              <a:rPr lang="en-GB" smtClean="0"/>
              <a:t>‹#›</a:t>
            </a:fld>
            <a:endParaRPr lang="en-GB"/>
          </a:p>
        </p:txBody>
      </p:sp>
    </p:spTree>
    <p:extLst>
      <p:ext uri="{BB962C8B-B14F-4D97-AF65-F5344CB8AC3E}">
        <p14:creationId xmlns:p14="http://schemas.microsoft.com/office/powerpoint/2010/main" val="1916885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DDCB0-F6F2-4EE4-9E63-2403079DF64F}" type="datetimeFigureOut">
              <a:rPr lang="en-GB" smtClean="0"/>
              <a:t>09/04/2024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11AC9-AF2D-4E36-8723-F4461E689A37}" type="slidenum">
              <a:rPr lang="en-GB" smtClean="0"/>
              <a:t>‹#›</a:t>
            </a:fld>
            <a:endParaRPr lang="en-GB"/>
          </a:p>
        </p:txBody>
      </p:sp>
    </p:spTree>
    <p:extLst>
      <p:ext uri="{BB962C8B-B14F-4D97-AF65-F5344CB8AC3E}">
        <p14:creationId xmlns:p14="http://schemas.microsoft.com/office/powerpoint/2010/main" val="1005739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Aptos" panose="020B0004020202020204" pitchFamily="34" charset="0"/>
              </a:rPr>
              <a:t>Welcome to the Study Abroad webinar. </a:t>
            </a: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A bit of housekeeping: Please keep stay on mute until we break for questions. You can ask questions while we are presenting as we have two wonderful colleagues, monitoring the chat function and they will do their best to answer your questions. These will be taken away made into an FAQ.  </a:t>
            </a: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We will be in touch shortly after all the sessions have completed, to inform you where we will hold the presentations and FAQs. We are not recording this session. </a:t>
            </a: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I wanted to reiterate that SFW provides the same study abroad service as SFE however, SFW is dealt with by SFW study abroad team. We have added a slide on this within this session. As I have explained and reiterated within the session invitation, this is mainly for SFE students.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session will start with the Study Abroad Team explaining the administration process to enable your students to receive their funding on time, with a Q&amp;A. Then we will have a short comfort break. When we restart, I will run through information and guidance your students need to know which will help ensure your student apply correctly.</a:t>
            </a: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Please, </a:t>
            </a:r>
            <a:r>
              <a:rPr lang="en-GB" sz="1800" dirty="0" err="1">
                <a:effectLst/>
                <a:latin typeface="Aptos" panose="020B0004020202020204" pitchFamily="34" charset="0"/>
                <a:ea typeface="Aptos" panose="020B0004020202020204" pitchFamily="34" charset="0"/>
                <a:cs typeface="Aptos" panose="020B0004020202020204" pitchFamily="34" charset="0"/>
              </a:rPr>
              <a:t>leat</a:t>
            </a:r>
            <a:r>
              <a:rPr lang="en-GB" sz="1800" dirty="0">
                <a:effectLst/>
                <a:latin typeface="Aptos" panose="020B0004020202020204" pitchFamily="34" charset="0"/>
                <a:ea typeface="Aptos" panose="020B0004020202020204" pitchFamily="34" charset="0"/>
                <a:cs typeface="Aptos" panose="020B0004020202020204" pitchFamily="34" charset="0"/>
              </a:rPr>
              <a:t> me introduce you to Andrew Matthews who is going to present the study abroad administration process.</a:t>
            </a: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3F11AC9-AF2D-4E36-8723-F4461E689A37}" type="slidenum">
              <a:rPr lang="en-GB" smtClean="0"/>
              <a:t>2</a:t>
            </a:fld>
            <a:endParaRPr lang="en-GB"/>
          </a:p>
        </p:txBody>
      </p:sp>
    </p:spTree>
    <p:extLst>
      <p:ext uri="{BB962C8B-B14F-4D97-AF65-F5344CB8AC3E}">
        <p14:creationId xmlns:p14="http://schemas.microsoft.com/office/powerpoint/2010/main" val="424598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just covered what payments we offer.</a:t>
            </a:r>
          </a:p>
          <a:p>
            <a:r>
              <a:rPr lang="en-GB" dirty="0"/>
              <a:t>We will now quickly cover why would reject a request.</a:t>
            </a:r>
          </a:p>
        </p:txBody>
      </p:sp>
      <p:sp>
        <p:nvSpPr>
          <p:cNvPr id="4" name="Slide Number Placeholder 3"/>
          <p:cNvSpPr>
            <a:spLocks noGrp="1"/>
          </p:cNvSpPr>
          <p:nvPr>
            <p:ph type="sldNum" sz="quarter" idx="5"/>
          </p:nvPr>
        </p:nvSpPr>
        <p:spPr/>
        <p:txBody>
          <a:bodyPr/>
          <a:lstStyle/>
          <a:p>
            <a:fld id="{83F11AC9-AF2D-4E36-8723-F4461E689A37}" type="slidenum">
              <a:rPr lang="en-GB" smtClean="0"/>
              <a:t>11</a:t>
            </a:fld>
            <a:endParaRPr lang="en-GB"/>
          </a:p>
        </p:txBody>
      </p:sp>
    </p:spTree>
    <p:extLst>
      <p:ext uri="{BB962C8B-B14F-4D97-AF65-F5344CB8AC3E}">
        <p14:creationId xmlns:p14="http://schemas.microsoft.com/office/powerpoint/2010/main" val="1352918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11AC9-AF2D-4E36-8723-F4461E689A37}" type="slidenum">
              <a:rPr lang="en-GB" smtClean="0"/>
              <a:t>12</a:t>
            </a:fld>
            <a:endParaRPr lang="en-GB"/>
          </a:p>
        </p:txBody>
      </p:sp>
    </p:spTree>
    <p:extLst>
      <p:ext uri="{BB962C8B-B14F-4D97-AF65-F5344CB8AC3E}">
        <p14:creationId xmlns:p14="http://schemas.microsoft.com/office/powerpoint/2010/main" val="674000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the timings of the process.  Peak times 2 to 4 weeks</a:t>
            </a:r>
          </a:p>
        </p:txBody>
      </p:sp>
      <p:sp>
        <p:nvSpPr>
          <p:cNvPr id="4" name="Slide Number Placeholder 3"/>
          <p:cNvSpPr>
            <a:spLocks noGrp="1"/>
          </p:cNvSpPr>
          <p:nvPr>
            <p:ph type="sldNum" sz="quarter" idx="5"/>
          </p:nvPr>
        </p:nvSpPr>
        <p:spPr/>
        <p:txBody>
          <a:bodyPr/>
          <a:lstStyle/>
          <a:p>
            <a:fld id="{83F11AC9-AF2D-4E36-8723-F4461E689A37}" type="slidenum">
              <a:rPr lang="en-GB" smtClean="0"/>
              <a:t>13</a:t>
            </a:fld>
            <a:endParaRPr lang="en-GB"/>
          </a:p>
        </p:txBody>
      </p:sp>
    </p:spTree>
    <p:extLst>
      <p:ext uri="{BB962C8B-B14F-4D97-AF65-F5344CB8AC3E}">
        <p14:creationId xmlns:p14="http://schemas.microsoft.com/office/powerpoint/2010/main" val="236749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want to add that you can send multiple sheets throughout the year as and when you have information.</a:t>
            </a:r>
          </a:p>
          <a:p>
            <a:endParaRPr lang="en-GB" dirty="0"/>
          </a:p>
        </p:txBody>
      </p:sp>
      <p:sp>
        <p:nvSpPr>
          <p:cNvPr id="4" name="Slide Number Placeholder 3"/>
          <p:cNvSpPr>
            <a:spLocks noGrp="1"/>
          </p:cNvSpPr>
          <p:nvPr>
            <p:ph type="sldNum" sz="quarter" idx="5"/>
          </p:nvPr>
        </p:nvSpPr>
        <p:spPr/>
        <p:txBody>
          <a:bodyPr/>
          <a:lstStyle/>
          <a:p>
            <a:fld id="{83F11AC9-AF2D-4E36-8723-F4461E689A37}" type="slidenum">
              <a:rPr lang="en-GB" smtClean="0"/>
              <a:t>14</a:t>
            </a:fld>
            <a:endParaRPr lang="en-GB"/>
          </a:p>
        </p:txBody>
      </p:sp>
    </p:spTree>
    <p:extLst>
      <p:ext uri="{BB962C8B-B14F-4D97-AF65-F5344CB8AC3E}">
        <p14:creationId xmlns:p14="http://schemas.microsoft.com/office/powerpoint/2010/main" val="1232594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the template include?</a:t>
            </a:r>
          </a:p>
        </p:txBody>
      </p:sp>
      <p:sp>
        <p:nvSpPr>
          <p:cNvPr id="4" name="Slide Number Placeholder 3"/>
          <p:cNvSpPr>
            <a:spLocks noGrp="1"/>
          </p:cNvSpPr>
          <p:nvPr>
            <p:ph type="sldNum" sz="quarter" idx="5"/>
          </p:nvPr>
        </p:nvSpPr>
        <p:spPr/>
        <p:txBody>
          <a:bodyPr/>
          <a:lstStyle/>
          <a:p>
            <a:fld id="{83F11AC9-AF2D-4E36-8723-F4461E689A37}" type="slidenum">
              <a:rPr lang="en-GB" smtClean="0"/>
              <a:t>15</a:t>
            </a:fld>
            <a:endParaRPr lang="en-GB"/>
          </a:p>
        </p:txBody>
      </p:sp>
    </p:spTree>
    <p:extLst>
      <p:ext uri="{BB962C8B-B14F-4D97-AF65-F5344CB8AC3E}">
        <p14:creationId xmlns:p14="http://schemas.microsoft.com/office/powerpoint/2010/main" val="3372827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screen shot of the first few cells on the template.</a:t>
            </a:r>
          </a:p>
          <a:p>
            <a:r>
              <a:rPr lang="en-GB" dirty="0"/>
              <a:t>Nothing really different to previous years.</a:t>
            </a:r>
          </a:p>
          <a:p>
            <a:r>
              <a:rPr lang="en-GB" dirty="0"/>
              <a:t>The first 3 columns are for our use, so please leave these blank.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11AC9-AF2D-4E36-8723-F4461E689A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218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cells are pretty much self explanatory with what information is required.</a:t>
            </a:r>
          </a:p>
          <a:p>
            <a:r>
              <a:rPr lang="en-GB" dirty="0"/>
              <a:t>I just want to cover the 4 term types and dates.</a:t>
            </a:r>
          </a:p>
          <a:p>
            <a:r>
              <a:rPr lang="en-GB" dirty="0"/>
              <a:t>We have 4 terms listed, just to cover all options.  The vast majority will be 2 term dates.  i.e. August to December and January to May.  Just complete the terms that are appropriate.</a:t>
            </a:r>
          </a:p>
          <a:p>
            <a:r>
              <a:rPr lang="en-GB" dirty="0"/>
              <a:t>TURING.  Only indicate Turing study or placement if the student has been accepted for Turing please.   You can always advise us later when Turing has been awarded.  We Recommend that students say ‘NO’ on their applications to Turing until they know that they have been accepted.   Especially important for those on Placements.</a:t>
            </a:r>
          </a:p>
          <a:p>
            <a:r>
              <a:rPr lang="en-GB" dirty="0"/>
              <a:t>Don’t forget column x and the number of instalments required.  If left blank, then we will pay in the standard 3 instalments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11AC9-AF2D-4E36-8723-F4461E689A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972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you had issues with the HEP code as its not something you are aware of, however your teams that deal with COC submissions or updating Course Management System ( </a:t>
            </a:r>
            <a:r>
              <a:rPr lang="en-GB" dirty="0" err="1"/>
              <a:t>cms</a:t>
            </a:r>
            <a:r>
              <a:rPr lang="en-GB" dirty="0"/>
              <a:t>) will know exactly what this is as it’s a way of identifying your university to SFE.    - Registrations, Course admin team, Student records.-  whatever you call your teams at your HEP.</a:t>
            </a:r>
          </a:p>
        </p:txBody>
      </p:sp>
      <p:sp>
        <p:nvSpPr>
          <p:cNvPr id="4" name="Slide Number Placeholder 3"/>
          <p:cNvSpPr>
            <a:spLocks noGrp="1"/>
          </p:cNvSpPr>
          <p:nvPr>
            <p:ph type="sldNum" sz="quarter" idx="5"/>
          </p:nvPr>
        </p:nvSpPr>
        <p:spPr/>
        <p:txBody>
          <a:bodyPr/>
          <a:lstStyle/>
          <a:p>
            <a:fld id="{83F11AC9-AF2D-4E36-8723-F4461E689A37}" type="slidenum">
              <a:rPr lang="en-GB" smtClean="0"/>
              <a:t>19</a:t>
            </a:fld>
            <a:endParaRPr lang="en-GB"/>
          </a:p>
        </p:txBody>
      </p:sp>
    </p:spTree>
    <p:extLst>
      <p:ext uri="{BB962C8B-B14F-4D97-AF65-F5344CB8AC3E}">
        <p14:creationId xmlns:p14="http://schemas.microsoft.com/office/powerpoint/2010/main" val="2635224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when a student comes to you and asks what's happening, you can redirect them to the emails that we have sent out.</a:t>
            </a:r>
          </a:p>
          <a:p>
            <a:r>
              <a:rPr lang="en-GB" dirty="0"/>
              <a:t>Since we introduced this a few year back, we noticed a vast reduction in queries from yourselves as the student had been made aware of what we will do.</a:t>
            </a:r>
          </a:p>
          <a:p>
            <a:r>
              <a:rPr lang="en-GB" dirty="0"/>
              <a:t>However, if the student is adamant that they have not heard anything, then just drop us an email and will confirm to you what the situation is.</a:t>
            </a:r>
          </a:p>
        </p:txBody>
      </p:sp>
      <p:sp>
        <p:nvSpPr>
          <p:cNvPr id="4" name="Slide Number Placeholder 3"/>
          <p:cNvSpPr>
            <a:spLocks noGrp="1"/>
          </p:cNvSpPr>
          <p:nvPr>
            <p:ph type="sldNum" sz="quarter" idx="5"/>
          </p:nvPr>
        </p:nvSpPr>
        <p:spPr/>
        <p:txBody>
          <a:bodyPr/>
          <a:lstStyle/>
          <a:p>
            <a:fld id="{83F11AC9-AF2D-4E36-8723-F4461E689A37}" type="slidenum">
              <a:rPr lang="en-GB" smtClean="0"/>
              <a:t>20</a:t>
            </a:fld>
            <a:endParaRPr lang="en-GB"/>
          </a:p>
        </p:txBody>
      </p:sp>
    </p:spTree>
    <p:extLst>
      <p:ext uri="{BB962C8B-B14F-4D97-AF65-F5344CB8AC3E}">
        <p14:creationId xmlns:p14="http://schemas.microsoft.com/office/powerpoint/2010/main" val="2514020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11AC9-AF2D-4E36-8723-F4461E689A37}" type="slidenum">
              <a:rPr lang="en-GB" smtClean="0"/>
              <a:t>21</a:t>
            </a:fld>
            <a:endParaRPr lang="en-GB"/>
          </a:p>
        </p:txBody>
      </p:sp>
    </p:spTree>
    <p:extLst>
      <p:ext uri="{BB962C8B-B14F-4D97-AF65-F5344CB8AC3E}">
        <p14:creationId xmlns:p14="http://schemas.microsoft.com/office/powerpoint/2010/main" val="335064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mj-l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5 members who are in a team of other assessors who have many duties, one of which is study abroad .</a:t>
            </a:r>
          </a:p>
        </p:txBody>
      </p:sp>
      <p:sp>
        <p:nvSpPr>
          <p:cNvPr id="4" name="Slide Number Placeholder 3"/>
          <p:cNvSpPr>
            <a:spLocks noGrp="1"/>
          </p:cNvSpPr>
          <p:nvPr>
            <p:ph type="sldNum" sz="quarter" idx="5"/>
          </p:nvPr>
        </p:nvSpPr>
        <p:spPr/>
        <p:txBody>
          <a:bodyPr/>
          <a:lstStyle/>
          <a:p>
            <a:fld id="{83F11AC9-AF2D-4E36-8723-F4461E689A37}" type="slidenum">
              <a:rPr lang="en-GB" smtClean="0"/>
              <a:t>3</a:t>
            </a:fld>
            <a:endParaRPr lang="en-GB"/>
          </a:p>
        </p:txBody>
      </p:sp>
    </p:spTree>
    <p:extLst>
      <p:ext uri="{BB962C8B-B14F-4D97-AF65-F5344CB8AC3E}">
        <p14:creationId xmlns:p14="http://schemas.microsoft.com/office/powerpoint/2010/main" val="200009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Either TG team require or an assessor has requested this and not realised we already have the spreadsheet.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either case, just drop us an email and we will investigate for you.  We will clarify if anything is required from you.</a:t>
            </a:r>
          </a:p>
        </p:txBody>
      </p:sp>
      <p:sp>
        <p:nvSpPr>
          <p:cNvPr id="4" name="Slide Number Placeholder 3"/>
          <p:cNvSpPr>
            <a:spLocks noGrp="1"/>
          </p:cNvSpPr>
          <p:nvPr>
            <p:ph type="sldNum" sz="quarter" idx="5"/>
          </p:nvPr>
        </p:nvSpPr>
        <p:spPr/>
        <p:txBody>
          <a:bodyPr/>
          <a:lstStyle/>
          <a:p>
            <a:fld id="{83F11AC9-AF2D-4E36-8723-F4461E689A37}" type="slidenum">
              <a:rPr lang="en-GB" smtClean="0"/>
              <a:t>22</a:t>
            </a:fld>
            <a:endParaRPr lang="en-GB"/>
          </a:p>
        </p:txBody>
      </p:sp>
    </p:spTree>
    <p:extLst>
      <p:ext uri="{BB962C8B-B14F-4D97-AF65-F5344CB8AC3E}">
        <p14:creationId xmlns:p14="http://schemas.microsoft.com/office/powerpoint/2010/main" val="1649050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If a student actually withdraws or suspends their studies, please submit the usual COC as we need this for audit purposes.</a:t>
            </a:r>
          </a:p>
          <a:p>
            <a:endParaRPr lang="en-GB" b="0" dirty="0"/>
          </a:p>
          <a:p>
            <a:r>
              <a:rPr lang="en-GB" b="0" dirty="0"/>
              <a:t>If its just a matter of the student returning to UK and continuing to study at your HEP, then an email will be just fine.</a:t>
            </a:r>
          </a:p>
        </p:txBody>
      </p:sp>
      <p:sp>
        <p:nvSpPr>
          <p:cNvPr id="4" name="Slide Number Placeholder 3"/>
          <p:cNvSpPr>
            <a:spLocks noGrp="1"/>
          </p:cNvSpPr>
          <p:nvPr>
            <p:ph type="sldNum" sz="quarter" idx="5"/>
          </p:nvPr>
        </p:nvSpPr>
        <p:spPr/>
        <p:txBody>
          <a:bodyPr/>
          <a:lstStyle/>
          <a:p>
            <a:fld id="{83F11AC9-AF2D-4E36-8723-F4461E689A37}" type="slidenum">
              <a:rPr lang="en-GB" smtClean="0"/>
              <a:t>23</a:t>
            </a:fld>
            <a:endParaRPr lang="en-GB"/>
          </a:p>
        </p:txBody>
      </p:sp>
    </p:spTree>
    <p:extLst>
      <p:ext uri="{BB962C8B-B14F-4D97-AF65-F5344CB8AC3E}">
        <p14:creationId xmlns:p14="http://schemas.microsoft.com/office/powerpoint/2010/main" val="760894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B1695-BACA-E42E-59F1-6CD771BB5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52DF5-ECE3-7C44-6B2D-443ED8E33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D120C-A8B1-0E39-8E76-A0B0618698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Summary of the main points presented today</a:t>
            </a:r>
          </a:p>
        </p:txBody>
      </p:sp>
      <p:sp>
        <p:nvSpPr>
          <p:cNvPr id="4" name="Slide Number Placeholder 3">
            <a:extLst>
              <a:ext uri="{FF2B5EF4-FFF2-40B4-BE49-F238E27FC236}">
                <a16:creationId xmlns:a16="http://schemas.microsoft.com/office/drawing/2014/main" id="{0394D388-ED12-F969-5A2E-363CAECF656A}"/>
              </a:ext>
            </a:extLst>
          </p:cNvPr>
          <p:cNvSpPr>
            <a:spLocks noGrp="1"/>
          </p:cNvSpPr>
          <p:nvPr>
            <p:ph type="sldNum" sz="quarter" idx="5"/>
          </p:nvPr>
        </p:nvSpPr>
        <p:spPr/>
        <p:txBody>
          <a:bodyPr/>
          <a:lstStyle/>
          <a:p>
            <a:fld id="{83F11AC9-AF2D-4E36-8723-F4461E689A37}" type="slidenum">
              <a:rPr lang="en-GB" smtClean="0"/>
              <a:t>24</a:t>
            </a:fld>
            <a:endParaRPr lang="en-GB"/>
          </a:p>
        </p:txBody>
      </p:sp>
    </p:spTree>
    <p:extLst>
      <p:ext uri="{BB962C8B-B14F-4D97-AF65-F5344CB8AC3E}">
        <p14:creationId xmlns:p14="http://schemas.microsoft.com/office/powerpoint/2010/main" val="3359639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that the SFW email address has changed for this year</a:t>
            </a:r>
          </a:p>
        </p:txBody>
      </p:sp>
      <p:sp>
        <p:nvSpPr>
          <p:cNvPr id="4" name="Slide Number Placeholder 3"/>
          <p:cNvSpPr>
            <a:spLocks noGrp="1"/>
          </p:cNvSpPr>
          <p:nvPr>
            <p:ph type="sldNum" sz="quarter" idx="5"/>
          </p:nvPr>
        </p:nvSpPr>
        <p:spPr/>
        <p:txBody>
          <a:bodyPr/>
          <a:lstStyle/>
          <a:p>
            <a:fld id="{83F11AC9-AF2D-4E36-8723-F4461E689A37}" type="slidenum">
              <a:rPr lang="en-GB" smtClean="0"/>
              <a:t>25</a:t>
            </a:fld>
            <a:endParaRPr lang="en-GB"/>
          </a:p>
        </p:txBody>
      </p:sp>
    </p:spTree>
    <p:extLst>
      <p:ext uri="{BB962C8B-B14F-4D97-AF65-F5344CB8AC3E}">
        <p14:creationId xmlns:p14="http://schemas.microsoft.com/office/powerpoint/2010/main" val="3782196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83F11AC9-AF2D-4E36-8723-F4461E689A37}" type="slidenum">
              <a:rPr lang="en-GB" smtClean="0"/>
              <a:t>26</a:t>
            </a:fld>
            <a:endParaRPr lang="en-GB"/>
          </a:p>
        </p:txBody>
      </p:sp>
    </p:spTree>
    <p:extLst>
      <p:ext uri="{BB962C8B-B14F-4D97-AF65-F5344CB8AC3E}">
        <p14:creationId xmlns:p14="http://schemas.microsoft.com/office/powerpoint/2010/main" val="130358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11AC9-AF2D-4E36-8723-F4461E689A37}" type="slidenum">
              <a:rPr lang="en-GB" smtClean="0"/>
              <a:t>4</a:t>
            </a:fld>
            <a:endParaRPr lang="en-GB"/>
          </a:p>
        </p:txBody>
      </p:sp>
    </p:spTree>
    <p:extLst>
      <p:ext uri="{BB962C8B-B14F-4D97-AF65-F5344CB8AC3E}">
        <p14:creationId xmlns:p14="http://schemas.microsoft.com/office/powerpoint/2010/main" val="1106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process a standard core assessor would take if presented with an application from a student who has indicated they are going abroad.</a:t>
            </a:r>
          </a:p>
        </p:txBody>
      </p:sp>
      <p:sp>
        <p:nvSpPr>
          <p:cNvPr id="4" name="Slide Number Placeholder 3"/>
          <p:cNvSpPr>
            <a:spLocks noGrp="1"/>
          </p:cNvSpPr>
          <p:nvPr>
            <p:ph type="sldNum" sz="quarter" idx="5"/>
          </p:nvPr>
        </p:nvSpPr>
        <p:spPr/>
        <p:txBody>
          <a:bodyPr/>
          <a:lstStyle/>
          <a:p>
            <a:fld id="{83F11AC9-AF2D-4E36-8723-F4461E689A37}" type="slidenum">
              <a:rPr lang="en-GB" smtClean="0"/>
              <a:t>5</a:t>
            </a:fld>
            <a:endParaRPr lang="en-GB"/>
          </a:p>
        </p:txBody>
      </p:sp>
    </p:spTree>
    <p:extLst>
      <p:ext uri="{BB962C8B-B14F-4D97-AF65-F5344CB8AC3E}">
        <p14:creationId xmlns:p14="http://schemas.microsoft.com/office/powerpoint/2010/main" val="226189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that for SFE purposes, the student is either ‘studying abroad’ or they on a ‘work placement abroad’.    We do see the term ‘ study placement abroad’   Please do not put study and placement in the same sentence/context as this can result in the wrong funding being awarded by the core assessing teams.</a:t>
            </a:r>
          </a:p>
          <a:p>
            <a:r>
              <a:rPr lang="en-GB" dirty="0"/>
              <a:t>TURING – This has a massive impact on how much a student can receive in student finance.</a:t>
            </a:r>
          </a:p>
          <a:p>
            <a:r>
              <a:rPr lang="en-GB" dirty="0"/>
              <a:t>We recommend that students say ‘NO’ to the Turing question on their applications until they know they have been accepted for Turing.</a:t>
            </a:r>
          </a:p>
          <a:p>
            <a:r>
              <a:rPr lang="en-GB" dirty="0"/>
              <a:t>We also recommend that you do not use any Turing drop down on the spreadsheet until you know that Turing is awarded to that student.</a:t>
            </a:r>
          </a:p>
        </p:txBody>
      </p:sp>
      <p:sp>
        <p:nvSpPr>
          <p:cNvPr id="4" name="Slide Number Placeholder 3"/>
          <p:cNvSpPr>
            <a:spLocks noGrp="1"/>
          </p:cNvSpPr>
          <p:nvPr>
            <p:ph type="sldNum" sz="quarter" idx="5"/>
          </p:nvPr>
        </p:nvSpPr>
        <p:spPr/>
        <p:txBody>
          <a:bodyPr/>
          <a:lstStyle/>
          <a:p>
            <a:fld id="{83F11AC9-AF2D-4E36-8723-F4461E689A37}" type="slidenum">
              <a:rPr lang="en-GB" smtClean="0"/>
              <a:t>6</a:t>
            </a:fld>
            <a:endParaRPr lang="en-GB"/>
          </a:p>
        </p:txBody>
      </p:sp>
    </p:spTree>
    <p:extLst>
      <p:ext uri="{BB962C8B-B14F-4D97-AF65-F5344CB8AC3E}">
        <p14:creationId xmlns:p14="http://schemas.microsoft.com/office/powerpoint/2010/main" val="245211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11AC9-AF2D-4E36-8723-F4461E689A37}" type="slidenum">
              <a:rPr lang="en-GB" smtClean="0"/>
              <a:t>7</a:t>
            </a:fld>
            <a:endParaRPr lang="en-GB"/>
          </a:p>
        </p:txBody>
      </p:sp>
    </p:spTree>
    <p:extLst>
      <p:ext uri="{BB962C8B-B14F-4D97-AF65-F5344CB8AC3E}">
        <p14:creationId xmlns:p14="http://schemas.microsoft.com/office/powerpoint/2010/main" val="46695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11AC9-AF2D-4E36-8723-F4461E689A37}" type="slidenum">
              <a:rPr lang="en-GB" smtClean="0"/>
              <a:t>8</a:t>
            </a:fld>
            <a:endParaRPr lang="en-GB"/>
          </a:p>
        </p:txBody>
      </p:sp>
    </p:spTree>
    <p:extLst>
      <p:ext uri="{BB962C8B-B14F-4D97-AF65-F5344CB8AC3E}">
        <p14:creationId xmlns:p14="http://schemas.microsoft.com/office/powerpoint/2010/main" val="106613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11AC9-AF2D-4E36-8723-F4461E689A37}" type="slidenum">
              <a:rPr lang="en-GB" smtClean="0"/>
              <a:t>9</a:t>
            </a:fld>
            <a:endParaRPr lang="en-GB"/>
          </a:p>
        </p:txBody>
      </p:sp>
    </p:spTree>
    <p:extLst>
      <p:ext uri="{BB962C8B-B14F-4D97-AF65-F5344CB8AC3E}">
        <p14:creationId xmlns:p14="http://schemas.microsoft.com/office/powerpoint/2010/main" val="310013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11AC9-AF2D-4E36-8723-F4461E689A37}" type="slidenum">
              <a:rPr lang="en-GB" smtClean="0"/>
              <a:t>10</a:t>
            </a:fld>
            <a:endParaRPr lang="en-GB"/>
          </a:p>
        </p:txBody>
      </p:sp>
    </p:spTree>
    <p:extLst>
      <p:ext uri="{BB962C8B-B14F-4D97-AF65-F5344CB8AC3E}">
        <p14:creationId xmlns:p14="http://schemas.microsoft.com/office/powerpoint/2010/main" val="107198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F9B5-1C33-4571-8522-7B7EA5C99957}"/>
              </a:ext>
            </a:extLst>
          </p:cNvPr>
          <p:cNvSpPr>
            <a:spLocks noGrp="1"/>
          </p:cNvSpPr>
          <p:nvPr>
            <p:ph type="ctrTitle"/>
          </p:nvPr>
        </p:nvSpPr>
        <p:spPr>
          <a:xfrm>
            <a:off x="1992086" y="2492828"/>
            <a:ext cx="8839200" cy="592589"/>
          </a:xfrm>
        </p:spPr>
        <p:txBody>
          <a:bodyPr anchor="b">
            <a:normAutofit/>
          </a:bodyPr>
          <a:lstStyle>
            <a:lvl1pPr algn="l">
              <a:defRPr sz="3600" b="1">
                <a:latin typeface="Helvetica LT Std" panose="020B0504020202020204" pitchFamily="34" charset="0"/>
              </a:defRPr>
            </a:lvl1pPr>
          </a:lstStyle>
          <a:p>
            <a:r>
              <a:rPr lang="en-US" dirty="0"/>
              <a:t>Click to edit Master title</a:t>
            </a:r>
            <a:endParaRPr lang="en-GB" dirty="0"/>
          </a:p>
        </p:txBody>
      </p:sp>
      <p:sp>
        <p:nvSpPr>
          <p:cNvPr id="3" name="Subtitle 2">
            <a:extLst>
              <a:ext uri="{FF2B5EF4-FFF2-40B4-BE49-F238E27FC236}">
                <a16:creationId xmlns:a16="http://schemas.microsoft.com/office/drawing/2014/main" id="{3576CC10-A5D5-4ECA-B0C8-532A0EBF2C8D}"/>
              </a:ext>
            </a:extLst>
          </p:cNvPr>
          <p:cNvSpPr>
            <a:spLocks noGrp="1"/>
          </p:cNvSpPr>
          <p:nvPr>
            <p:ph type="subTitle" idx="1" hasCustomPrompt="1"/>
          </p:nvPr>
        </p:nvSpPr>
        <p:spPr>
          <a:xfrm>
            <a:off x="1992086" y="3733802"/>
            <a:ext cx="8839200" cy="1809520"/>
          </a:xfrm>
        </p:spPr>
        <p:txBody>
          <a:bodyPr>
            <a:normAutofit/>
          </a:bodyPr>
          <a:lstStyle>
            <a:lvl1pPr marL="0" indent="0" algn="l">
              <a:buNone/>
              <a:defRPr sz="1800">
                <a:latin typeface="Helvetica LT Std"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Aft>
                <a:spcPts val="600"/>
              </a:spcAft>
            </a:pPr>
            <a:r>
              <a:rPr lang="en-US" dirty="0">
                <a:latin typeface="Helvetica"/>
                <a:cs typeface="Helvetica"/>
              </a:rPr>
              <a:t>Name of presenter</a:t>
            </a:r>
          </a:p>
          <a:p>
            <a:pPr>
              <a:spcAft>
                <a:spcPts val="600"/>
              </a:spcAft>
            </a:pPr>
            <a:r>
              <a:rPr lang="en-US" dirty="0">
                <a:latin typeface="Helvetica"/>
                <a:cs typeface="Helvetica"/>
              </a:rPr>
              <a:t>Department/Role</a:t>
            </a:r>
          </a:p>
          <a:p>
            <a:pPr>
              <a:spcAft>
                <a:spcPts val="600"/>
              </a:spcAft>
            </a:pPr>
            <a:r>
              <a:rPr lang="en-US" dirty="0">
                <a:latin typeface="Helvetica"/>
                <a:cs typeface="Helvetica"/>
              </a:rPr>
              <a:t>Date</a:t>
            </a:r>
          </a:p>
        </p:txBody>
      </p:sp>
      <p:sp>
        <p:nvSpPr>
          <p:cNvPr id="4" name="Date Placeholder 3">
            <a:extLst>
              <a:ext uri="{FF2B5EF4-FFF2-40B4-BE49-F238E27FC236}">
                <a16:creationId xmlns:a16="http://schemas.microsoft.com/office/drawing/2014/main" id="{97542980-F39D-4A9C-B14B-D96F9144A825}"/>
              </a:ext>
            </a:extLst>
          </p:cNvPr>
          <p:cNvSpPr>
            <a:spLocks noGrp="1"/>
          </p:cNvSpPr>
          <p:nvPr>
            <p:ph type="dt" sz="half" idx="10"/>
          </p:nvPr>
        </p:nvSpPr>
        <p:spPr>
          <a:xfrm>
            <a:off x="838200" y="6356350"/>
            <a:ext cx="2743200" cy="365125"/>
          </a:xfrm>
          <a:prstGeom prst="rect">
            <a:avLst/>
          </a:prstGeom>
        </p:spPr>
        <p:txBody>
          <a:bodyPr/>
          <a:lstStyle/>
          <a:p>
            <a:fld id="{D26A4507-E8C5-446F-9859-549D3FB04DD3}" type="datetimeFigureOut">
              <a:rPr lang="en-GB" smtClean="0"/>
              <a:t>09/04/2024</a:t>
            </a:fld>
            <a:endParaRPr lang="en-GB"/>
          </a:p>
        </p:txBody>
      </p:sp>
      <p:sp>
        <p:nvSpPr>
          <p:cNvPr id="5" name="Footer Placeholder 4">
            <a:extLst>
              <a:ext uri="{FF2B5EF4-FFF2-40B4-BE49-F238E27FC236}">
                <a16:creationId xmlns:a16="http://schemas.microsoft.com/office/drawing/2014/main" id="{48430A52-B92E-4FC0-8842-CCAD069A037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513D3E-56E4-4673-9E14-5C7B54AFB626}"/>
              </a:ext>
            </a:extLst>
          </p:cNvPr>
          <p:cNvSpPr>
            <a:spLocks noGrp="1"/>
          </p:cNvSpPr>
          <p:nvPr>
            <p:ph type="sldNum" sz="quarter" idx="12"/>
          </p:nvPr>
        </p:nvSpPr>
        <p:spPr>
          <a:xfrm>
            <a:off x="8610600" y="6356350"/>
            <a:ext cx="2743200" cy="365125"/>
          </a:xfrm>
          <a:prstGeom prst="rect">
            <a:avLst/>
          </a:prstGeom>
        </p:spPr>
        <p:txBody>
          <a:bodyPr/>
          <a:lstStyle/>
          <a:p>
            <a:fld id="{2F70CE38-2648-4F50-A9E9-416D86C1965A}" type="slidenum">
              <a:rPr lang="en-GB" smtClean="0"/>
              <a:t>‹#›</a:t>
            </a:fld>
            <a:endParaRPr lang="en-GB"/>
          </a:p>
        </p:txBody>
      </p:sp>
    </p:spTree>
    <p:extLst>
      <p:ext uri="{BB962C8B-B14F-4D97-AF65-F5344CB8AC3E}">
        <p14:creationId xmlns:p14="http://schemas.microsoft.com/office/powerpoint/2010/main" val="336566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E91D-BD7D-4A82-86C3-8805C669E7A6}"/>
              </a:ext>
            </a:extLst>
          </p:cNvPr>
          <p:cNvSpPr>
            <a:spLocks noGrp="1"/>
          </p:cNvSpPr>
          <p:nvPr>
            <p:ph type="title" hasCustomPrompt="1"/>
          </p:nvPr>
        </p:nvSpPr>
        <p:spPr>
          <a:xfrm>
            <a:off x="491445" y="470580"/>
            <a:ext cx="3932237" cy="587828"/>
          </a:xfrm>
        </p:spPr>
        <p:txBody>
          <a:bodyPr anchor="b"/>
          <a:lstStyle>
            <a:lvl1pPr>
              <a:defRPr sz="3200"/>
            </a:lvl1pPr>
          </a:lstStyle>
          <a:p>
            <a:r>
              <a:rPr lang="en-US" dirty="0"/>
              <a:t>Insert slide header</a:t>
            </a:r>
            <a:endParaRPr lang="en-GB" dirty="0"/>
          </a:p>
        </p:txBody>
      </p:sp>
      <p:sp>
        <p:nvSpPr>
          <p:cNvPr id="3" name="Picture Placeholder 2">
            <a:extLst>
              <a:ext uri="{FF2B5EF4-FFF2-40B4-BE49-F238E27FC236}">
                <a16:creationId xmlns:a16="http://schemas.microsoft.com/office/drawing/2014/main" id="{007C3DB4-5090-43B7-B734-70D686B1CCF8}"/>
              </a:ext>
            </a:extLst>
          </p:cNvPr>
          <p:cNvSpPr>
            <a:spLocks noGrp="1"/>
          </p:cNvSpPr>
          <p:nvPr>
            <p:ph type="pic" idx="1"/>
          </p:nvPr>
        </p:nvSpPr>
        <p:spPr>
          <a:xfrm>
            <a:off x="4834845" y="475795"/>
            <a:ext cx="5702526" cy="45876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CE2E82-C523-4BAF-81B3-0CF832409B1B}"/>
              </a:ext>
            </a:extLst>
          </p:cNvPr>
          <p:cNvSpPr>
            <a:spLocks noGrp="1"/>
          </p:cNvSpPr>
          <p:nvPr>
            <p:ph type="body" sz="half" idx="2"/>
          </p:nvPr>
        </p:nvSpPr>
        <p:spPr>
          <a:xfrm>
            <a:off x="491445" y="1251856"/>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2276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58D4D-AF83-4542-9B86-2D72A65C105B}"/>
              </a:ext>
            </a:extLst>
          </p:cNvPr>
          <p:cNvSpPr>
            <a:spLocks noGrp="1"/>
          </p:cNvSpPr>
          <p:nvPr>
            <p:ph idx="1" hasCustomPrompt="1"/>
          </p:nvPr>
        </p:nvSpPr>
        <p:spPr>
          <a:xfrm>
            <a:off x="478281" y="2597285"/>
            <a:ext cx="10515600" cy="3579678"/>
          </a:xfrm>
        </p:spPr>
        <p:txBody>
          <a:bodyPr/>
          <a:lstStyle/>
          <a:p>
            <a:pPr>
              <a:spcBef>
                <a:spcPct val="20000"/>
              </a:spcBef>
            </a:pPr>
            <a:r>
              <a:rPr lang="en-GB" dirty="0">
                <a:solidFill>
                  <a:srgbClr val="000000"/>
                </a:solidFill>
                <a:latin typeface="Helvetica"/>
                <a:cs typeface="Helvetica"/>
              </a:rPr>
              <a:t>Contact name</a:t>
            </a:r>
          </a:p>
          <a:p>
            <a:pPr>
              <a:spcBef>
                <a:spcPct val="20000"/>
              </a:spcBef>
            </a:pPr>
            <a:r>
              <a:rPr lang="en-GB" dirty="0">
                <a:solidFill>
                  <a:srgbClr val="000000"/>
                </a:solidFill>
                <a:latin typeface="Helvetica"/>
                <a:cs typeface="Helvetica"/>
              </a:rPr>
              <a:t>Department/Role</a:t>
            </a:r>
          </a:p>
          <a:p>
            <a:pPr>
              <a:spcBef>
                <a:spcPct val="20000"/>
              </a:spcBef>
              <a:buFont typeface="Wingdings" charset="0"/>
              <a:buChar char="*"/>
            </a:pPr>
            <a:r>
              <a:rPr lang="en-GB" dirty="0">
                <a:solidFill>
                  <a:srgbClr val="000000"/>
                </a:solidFill>
                <a:latin typeface="Helvetica"/>
                <a:cs typeface="Helvetica"/>
                <a:sym typeface="Wingdings" charset="0"/>
              </a:rPr>
              <a:t>  email</a:t>
            </a:r>
          </a:p>
          <a:p>
            <a:pPr>
              <a:spcBef>
                <a:spcPct val="20000"/>
              </a:spcBef>
              <a:buFont typeface="Wingdings" charset="0"/>
              <a:buChar char="("/>
            </a:pPr>
            <a:r>
              <a:rPr lang="en-GB" dirty="0">
                <a:solidFill>
                  <a:srgbClr val="000000"/>
                </a:solidFill>
                <a:latin typeface="Helvetica"/>
                <a:cs typeface="Helvetica"/>
                <a:sym typeface="Wingdings" charset="0"/>
              </a:rPr>
              <a:t>  phone</a:t>
            </a:r>
          </a:p>
          <a:p>
            <a:pPr>
              <a:spcBef>
                <a:spcPct val="20000"/>
              </a:spcBef>
              <a:buFont typeface="Wingdings" charset="0"/>
              <a:buChar char="8"/>
            </a:pPr>
            <a:r>
              <a:rPr lang="en-GB" dirty="0">
                <a:solidFill>
                  <a:srgbClr val="000000"/>
                </a:solidFill>
                <a:latin typeface="Helvetica"/>
                <a:cs typeface="Helvetica"/>
                <a:sym typeface="Wingdings" charset="0"/>
              </a:rPr>
              <a:t>   website</a:t>
            </a:r>
          </a:p>
        </p:txBody>
      </p:sp>
    </p:spTree>
    <p:extLst>
      <p:ext uri="{BB962C8B-B14F-4D97-AF65-F5344CB8AC3E}">
        <p14:creationId xmlns:p14="http://schemas.microsoft.com/office/powerpoint/2010/main" val="194572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BB6D-8123-4D0B-9995-3E01AE6F9946}"/>
              </a:ext>
            </a:extLst>
          </p:cNvPr>
          <p:cNvSpPr>
            <a:spLocks noGrp="1"/>
          </p:cNvSpPr>
          <p:nvPr>
            <p:ph type="title"/>
          </p:nvPr>
        </p:nvSpPr>
        <p:spPr>
          <a:xfrm>
            <a:off x="1905001" y="2161271"/>
            <a:ext cx="8839199" cy="1325563"/>
          </a:xfrm>
        </p:spPr>
        <p:txBody>
          <a:bodyPr>
            <a:normAutofit/>
          </a:bodyPr>
          <a:lstStyle>
            <a:lvl1pPr>
              <a:defRPr sz="3600" b="1">
                <a:latin typeface="Helvetica LT Std" panose="020B0504020202020204" pitchFamily="34" charset="0"/>
              </a:defRPr>
            </a:lvl1pPr>
          </a:lstStyle>
          <a:p>
            <a:r>
              <a:rPr lang="en-US" dirty="0"/>
              <a:t>Click to edit Master title</a:t>
            </a:r>
            <a:endParaRPr lang="en-GB" dirty="0"/>
          </a:p>
        </p:txBody>
      </p:sp>
      <p:sp>
        <p:nvSpPr>
          <p:cNvPr id="3" name="Content Placeholder 2">
            <a:extLst>
              <a:ext uri="{FF2B5EF4-FFF2-40B4-BE49-F238E27FC236}">
                <a16:creationId xmlns:a16="http://schemas.microsoft.com/office/drawing/2014/main" id="{AC04A4FE-0886-4567-941C-D90A8A232F3B}"/>
              </a:ext>
            </a:extLst>
          </p:cNvPr>
          <p:cNvSpPr>
            <a:spLocks noGrp="1"/>
          </p:cNvSpPr>
          <p:nvPr>
            <p:ph idx="1"/>
          </p:nvPr>
        </p:nvSpPr>
        <p:spPr>
          <a:xfrm>
            <a:off x="1905001" y="3621771"/>
            <a:ext cx="8839199" cy="301851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902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E99B-A7FD-456A-8718-C2E9EC6B4E6B}"/>
              </a:ext>
            </a:extLst>
          </p:cNvPr>
          <p:cNvSpPr>
            <a:spLocks noGrp="1"/>
          </p:cNvSpPr>
          <p:nvPr>
            <p:ph type="title"/>
          </p:nvPr>
        </p:nvSpPr>
        <p:spPr>
          <a:xfrm>
            <a:off x="1872345" y="2139500"/>
            <a:ext cx="9448797" cy="1325563"/>
          </a:xfrm>
        </p:spPr>
        <p:txBody>
          <a:bodyPr>
            <a:normAutofit/>
          </a:bodyPr>
          <a:lstStyle>
            <a:lvl1pPr>
              <a:defRPr sz="3600" b="1">
                <a:latin typeface="Helvetica" panose="020B0604020202020204" pitchFamily="34" charset="0"/>
                <a:cs typeface="Helvetica" panose="020B0604020202020204" pitchFamily="34" charset="0"/>
              </a:defRPr>
            </a:lvl1pPr>
          </a:lstStyle>
          <a:p>
            <a:r>
              <a:rPr lang="en-US" dirty="0"/>
              <a:t>Click to edit Master title</a:t>
            </a:r>
            <a:endParaRPr lang="en-GB" dirty="0"/>
          </a:p>
        </p:txBody>
      </p:sp>
      <p:sp>
        <p:nvSpPr>
          <p:cNvPr id="3" name="Content Placeholder 2">
            <a:extLst>
              <a:ext uri="{FF2B5EF4-FFF2-40B4-BE49-F238E27FC236}">
                <a16:creationId xmlns:a16="http://schemas.microsoft.com/office/drawing/2014/main" id="{9065BDA4-4B37-4C71-BFF7-D847FDE61C97}"/>
              </a:ext>
            </a:extLst>
          </p:cNvPr>
          <p:cNvSpPr>
            <a:spLocks noGrp="1"/>
          </p:cNvSpPr>
          <p:nvPr>
            <p:ph sz="half" idx="1"/>
          </p:nvPr>
        </p:nvSpPr>
        <p:spPr>
          <a:xfrm>
            <a:off x="1872345" y="3600000"/>
            <a:ext cx="4539341" cy="2909657"/>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E225208-545C-4597-A1F6-935761DAD5BA}"/>
              </a:ext>
            </a:extLst>
          </p:cNvPr>
          <p:cNvSpPr>
            <a:spLocks noGrp="1"/>
          </p:cNvSpPr>
          <p:nvPr>
            <p:ph sz="half" idx="2"/>
          </p:nvPr>
        </p:nvSpPr>
        <p:spPr>
          <a:xfrm>
            <a:off x="6781801" y="3600000"/>
            <a:ext cx="4539341" cy="2909657"/>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3740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FD52C5D-00AB-41BE-BB59-C876DBCD9459}"/>
              </a:ext>
            </a:extLst>
          </p:cNvPr>
          <p:cNvSpPr>
            <a:spLocks noGrp="1"/>
          </p:cNvSpPr>
          <p:nvPr>
            <p:ph idx="1"/>
          </p:nvPr>
        </p:nvSpPr>
        <p:spPr>
          <a:xfrm>
            <a:off x="371274" y="2701115"/>
            <a:ext cx="9064556" cy="2571277"/>
          </a:xfrm>
          <a:prstGeom prst="rect">
            <a:avLst/>
          </a:prstGeom>
        </p:spPr>
        <p:txBody>
          <a:bodyPr vert="horz" lIns="91440" tIns="45720" rIns="91440" bIns="45720" rtlCol="0">
            <a:normAutofit/>
          </a:bodyPr>
          <a:lstStyle/>
          <a:p>
            <a:pPr>
              <a:spcBef>
                <a:spcPct val="20000"/>
              </a:spcBef>
            </a:pPr>
            <a:r>
              <a:rPr lang="en-GB" dirty="0">
                <a:solidFill>
                  <a:srgbClr val="000000"/>
                </a:solidFill>
                <a:latin typeface="Helvetica"/>
                <a:cs typeface="Helvetica"/>
              </a:rPr>
              <a:t>Contact name</a:t>
            </a:r>
          </a:p>
          <a:p>
            <a:pPr>
              <a:spcBef>
                <a:spcPct val="20000"/>
              </a:spcBef>
            </a:pPr>
            <a:r>
              <a:rPr lang="en-GB" dirty="0">
                <a:solidFill>
                  <a:srgbClr val="000000"/>
                </a:solidFill>
                <a:latin typeface="Helvetica"/>
                <a:cs typeface="Helvetica"/>
              </a:rPr>
              <a:t>Department/Role</a:t>
            </a:r>
          </a:p>
          <a:p>
            <a:pPr>
              <a:spcBef>
                <a:spcPct val="20000"/>
              </a:spcBef>
              <a:buFont typeface="Wingdings" charset="0"/>
              <a:buChar char="*"/>
            </a:pPr>
            <a:r>
              <a:rPr lang="en-GB" dirty="0">
                <a:solidFill>
                  <a:srgbClr val="000000"/>
                </a:solidFill>
                <a:latin typeface="Helvetica"/>
                <a:cs typeface="Helvetica"/>
                <a:sym typeface="Wingdings" charset="0"/>
              </a:rPr>
              <a:t>  email</a:t>
            </a:r>
          </a:p>
          <a:p>
            <a:pPr>
              <a:spcBef>
                <a:spcPct val="20000"/>
              </a:spcBef>
              <a:buFont typeface="Wingdings" charset="0"/>
              <a:buChar char="("/>
            </a:pPr>
            <a:r>
              <a:rPr lang="en-GB" dirty="0">
                <a:solidFill>
                  <a:srgbClr val="000000"/>
                </a:solidFill>
                <a:latin typeface="Helvetica"/>
                <a:cs typeface="Helvetica"/>
                <a:sym typeface="Wingdings" charset="0"/>
              </a:rPr>
              <a:t>  phone</a:t>
            </a:r>
          </a:p>
          <a:p>
            <a:pPr>
              <a:spcBef>
                <a:spcPct val="20000"/>
              </a:spcBef>
              <a:buFont typeface="Wingdings" charset="0"/>
              <a:buChar char="8"/>
            </a:pPr>
            <a:r>
              <a:rPr lang="en-GB" dirty="0">
                <a:solidFill>
                  <a:srgbClr val="000000"/>
                </a:solidFill>
                <a:latin typeface="Helvetica"/>
                <a:cs typeface="Helvetica"/>
                <a:sym typeface="Wingdings" charset="0"/>
              </a:rPr>
              <a:t>   website</a:t>
            </a:r>
          </a:p>
        </p:txBody>
      </p:sp>
    </p:spTree>
    <p:extLst>
      <p:ext uri="{BB962C8B-B14F-4D97-AF65-F5344CB8AC3E}">
        <p14:creationId xmlns:p14="http://schemas.microsoft.com/office/powerpoint/2010/main" val="166250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E99B-A7FD-456A-8718-C2E9EC6B4E6B}"/>
              </a:ext>
            </a:extLst>
          </p:cNvPr>
          <p:cNvSpPr>
            <a:spLocks noGrp="1"/>
          </p:cNvSpPr>
          <p:nvPr>
            <p:ph type="title" hasCustomPrompt="1"/>
          </p:nvPr>
        </p:nvSpPr>
        <p:spPr>
          <a:xfrm>
            <a:off x="424541" y="968829"/>
            <a:ext cx="10515600" cy="653142"/>
          </a:xfrm>
        </p:spPr>
        <p:txBody>
          <a:bodyPr/>
          <a:lstStyle/>
          <a:p>
            <a:r>
              <a:rPr lang="en-US" dirty="0"/>
              <a:t>Insert slide header</a:t>
            </a:r>
            <a:endParaRPr lang="en-GB" dirty="0"/>
          </a:p>
        </p:txBody>
      </p:sp>
      <p:sp>
        <p:nvSpPr>
          <p:cNvPr id="3" name="Content Placeholder 2">
            <a:extLst>
              <a:ext uri="{FF2B5EF4-FFF2-40B4-BE49-F238E27FC236}">
                <a16:creationId xmlns:a16="http://schemas.microsoft.com/office/drawing/2014/main" id="{9065BDA4-4B37-4C71-BFF7-D847FDE61C97}"/>
              </a:ext>
            </a:extLst>
          </p:cNvPr>
          <p:cNvSpPr>
            <a:spLocks noGrp="1"/>
          </p:cNvSpPr>
          <p:nvPr>
            <p:ph sz="half" idx="1"/>
          </p:nvPr>
        </p:nvSpPr>
        <p:spPr>
          <a:xfrm>
            <a:off x="424543"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E225208-545C-4597-A1F6-935761DAD5BA}"/>
              </a:ext>
            </a:extLst>
          </p:cNvPr>
          <p:cNvSpPr>
            <a:spLocks noGrp="1"/>
          </p:cNvSpPr>
          <p:nvPr>
            <p:ph sz="half" idx="2"/>
          </p:nvPr>
        </p:nvSpPr>
        <p:spPr>
          <a:xfrm>
            <a:off x="5758543"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5114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EDB5-C1CC-48C1-96CD-368C42FDA067}"/>
              </a:ext>
            </a:extLst>
          </p:cNvPr>
          <p:cNvSpPr>
            <a:spLocks noGrp="1"/>
          </p:cNvSpPr>
          <p:nvPr>
            <p:ph type="title" hasCustomPrompt="1"/>
          </p:nvPr>
        </p:nvSpPr>
        <p:spPr>
          <a:xfrm>
            <a:off x="839788" y="979712"/>
            <a:ext cx="3932237" cy="685800"/>
          </a:xfrm>
        </p:spPr>
        <p:txBody>
          <a:bodyPr anchor="b">
            <a:normAutofit/>
          </a:bodyPr>
          <a:lstStyle>
            <a:lvl1pPr>
              <a:defRPr sz="3200"/>
            </a:lvl1pPr>
          </a:lstStyle>
          <a:p>
            <a:r>
              <a:rPr lang="en-US" dirty="0"/>
              <a:t>Insert slide header</a:t>
            </a:r>
            <a:endParaRPr lang="en-GB" dirty="0"/>
          </a:p>
        </p:txBody>
      </p:sp>
      <p:sp>
        <p:nvSpPr>
          <p:cNvPr id="3" name="Content Placeholder 2">
            <a:extLst>
              <a:ext uri="{FF2B5EF4-FFF2-40B4-BE49-F238E27FC236}">
                <a16:creationId xmlns:a16="http://schemas.microsoft.com/office/drawing/2014/main" id="{ADA1DE7F-6F60-4C82-A3C8-C82DBF1933FE}"/>
              </a:ext>
            </a:extLst>
          </p:cNvPr>
          <p:cNvSpPr>
            <a:spLocks noGrp="1"/>
          </p:cNvSpPr>
          <p:nvPr>
            <p:ph idx="1"/>
          </p:nvPr>
        </p:nvSpPr>
        <p:spPr>
          <a:xfrm>
            <a:off x="5150531" y="1727657"/>
            <a:ext cx="6172200" cy="3869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1BAF0231-185C-4E8A-88B7-3B4D83F4960D}"/>
              </a:ext>
            </a:extLst>
          </p:cNvPr>
          <p:cNvSpPr>
            <a:spLocks noGrp="1"/>
          </p:cNvSpPr>
          <p:nvPr>
            <p:ph type="body" sz="half" idx="2"/>
          </p:nvPr>
        </p:nvSpPr>
        <p:spPr>
          <a:xfrm>
            <a:off x="839788" y="1785258"/>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Tree>
    <p:extLst>
      <p:ext uri="{BB962C8B-B14F-4D97-AF65-F5344CB8AC3E}">
        <p14:creationId xmlns:p14="http://schemas.microsoft.com/office/powerpoint/2010/main" val="888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E91D-BD7D-4A82-86C3-8805C669E7A6}"/>
              </a:ext>
            </a:extLst>
          </p:cNvPr>
          <p:cNvSpPr>
            <a:spLocks noGrp="1"/>
          </p:cNvSpPr>
          <p:nvPr>
            <p:ph type="title" hasCustomPrompt="1"/>
          </p:nvPr>
        </p:nvSpPr>
        <p:spPr>
          <a:xfrm>
            <a:off x="839788" y="982210"/>
            <a:ext cx="3932237" cy="587828"/>
          </a:xfrm>
        </p:spPr>
        <p:txBody>
          <a:bodyPr anchor="b"/>
          <a:lstStyle>
            <a:lvl1pPr>
              <a:defRPr sz="3200"/>
            </a:lvl1pPr>
          </a:lstStyle>
          <a:p>
            <a:r>
              <a:rPr lang="en-US" dirty="0"/>
              <a:t>Insert slide header</a:t>
            </a:r>
            <a:endParaRPr lang="en-GB" dirty="0"/>
          </a:p>
        </p:txBody>
      </p:sp>
      <p:sp>
        <p:nvSpPr>
          <p:cNvPr id="3" name="Picture Placeholder 2">
            <a:extLst>
              <a:ext uri="{FF2B5EF4-FFF2-40B4-BE49-F238E27FC236}">
                <a16:creationId xmlns:a16="http://schemas.microsoft.com/office/drawing/2014/main" id="{007C3DB4-5090-43B7-B734-70D686B1CCF8}"/>
              </a:ext>
            </a:extLst>
          </p:cNvPr>
          <p:cNvSpPr>
            <a:spLocks noGrp="1"/>
          </p:cNvSpPr>
          <p:nvPr>
            <p:ph type="pic" idx="1"/>
          </p:nvPr>
        </p:nvSpPr>
        <p:spPr>
          <a:xfrm>
            <a:off x="5183188" y="987425"/>
            <a:ext cx="5702526" cy="45876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CE2E82-C523-4BAF-81B3-0CF832409B1B}"/>
              </a:ext>
            </a:extLst>
          </p:cNvPr>
          <p:cNvSpPr>
            <a:spLocks noGrp="1"/>
          </p:cNvSpPr>
          <p:nvPr>
            <p:ph type="body" sz="half" idx="2"/>
          </p:nvPr>
        </p:nvSpPr>
        <p:spPr>
          <a:xfrm>
            <a:off x="839788" y="1763486"/>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421ABB7-C3B9-432A-8F81-3521D8C8711E}"/>
              </a:ext>
            </a:extLst>
          </p:cNvPr>
          <p:cNvSpPr>
            <a:spLocks noGrp="1"/>
          </p:cNvSpPr>
          <p:nvPr>
            <p:ph type="dt" sz="half" idx="10"/>
          </p:nvPr>
        </p:nvSpPr>
        <p:spPr>
          <a:xfrm>
            <a:off x="838200" y="6356350"/>
            <a:ext cx="2743200" cy="365125"/>
          </a:xfrm>
          <a:prstGeom prst="rect">
            <a:avLst/>
          </a:prstGeom>
        </p:spPr>
        <p:txBody>
          <a:bodyPr/>
          <a:lstStyle/>
          <a:p>
            <a:fld id="{D26A4507-E8C5-446F-9859-549D3FB04DD3}" type="datetimeFigureOut">
              <a:rPr lang="en-GB" smtClean="0"/>
              <a:t>09/04/2024</a:t>
            </a:fld>
            <a:endParaRPr lang="en-GB"/>
          </a:p>
        </p:txBody>
      </p:sp>
      <p:sp>
        <p:nvSpPr>
          <p:cNvPr id="6" name="Footer Placeholder 5">
            <a:extLst>
              <a:ext uri="{FF2B5EF4-FFF2-40B4-BE49-F238E27FC236}">
                <a16:creationId xmlns:a16="http://schemas.microsoft.com/office/drawing/2014/main" id="{56AFBED4-28EF-443E-8133-F65CA2A2B3F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6A7B4B3-8BB1-4879-A993-BAFEAED1C130}"/>
              </a:ext>
            </a:extLst>
          </p:cNvPr>
          <p:cNvSpPr>
            <a:spLocks noGrp="1"/>
          </p:cNvSpPr>
          <p:nvPr>
            <p:ph type="sldNum" sz="quarter" idx="12"/>
          </p:nvPr>
        </p:nvSpPr>
        <p:spPr>
          <a:xfrm>
            <a:off x="8610600" y="6356350"/>
            <a:ext cx="2743200" cy="365125"/>
          </a:xfrm>
          <a:prstGeom prst="rect">
            <a:avLst/>
          </a:prstGeom>
        </p:spPr>
        <p:txBody>
          <a:bodyPr/>
          <a:lstStyle/>
          <a:p>
            <a:fld id="{2F70CE38-2648-4F50-A9E9-416D86C1965A}" type="slidenum">
              <a:rPr lang="en-GB" smtClean="0"/>
              <a:t>‹#›</a:t>
            </a:fld>
            <a:endParaRPr lang="en-GB"/>
          </a:p>
        </p:txBody>
      </p:sp>
    </p:spTree>
    <p:extLst>
      <p:ext uri="{BB962C8B-B14F-4D97-AF65-F5344CB8AC3E}">
        <p14:creationId xmlns:p14="http://schemas.microsoft.com/office/powerpoint/2010/main" val="244362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E99B-A7FD-456A-8718-C2E9EC6B4E6B}"/>
              </a:ext>
            </a:extLst>
          </p:cNvPr>
          <p:cNvSpPr>
            <a:spLocks noGrp="1"/>
          </p:cNvSpPr>
          <p:nvPr>
            <p:ph type="title" hasCustomPrompt="1"/>
          </p:nvPr>
        </p:nvSpPr>
        <p:spPr>
          <a:xfrm>
            <a:off x="424541" y="435429"/>
            <a:ext cx="10515600" cy="653142"/>
          </a:xfrm>
        </p:spPr>
        <p:txBody>
          <a:bodyPr/>
          <a:lstStyle/>
          <a:p>
            <a:r>
              <a:rPr lang="en-US" dirty="0"/>
              <a:t>Insert slide header</a:t>
            </a:r>
            <a:endParaRPr lang="en-GB" dirty="0"/>
          </a:p>
        </p:txBody>
      </p:sp>
      <p:sp>
        <p:nvSpPr>
          <p:cNvPr id="3" name="Content Placeholder 2">
            <a:extLst>
              <a:ext uri="{FF2B5EF4-FFF2-40B4-BE49-F238E27FC236}">
                <a16:creationId xmlns:a16="http://schemas.microsoft.com/office/drawing/2014/main" id="{9065BDA4-4B37-4C71-BFF7-D847FDE61C97}"/>
              </a:ext>
            </a:extLst>
          </p:cNvPr>
          <p:cNvSpPr>
            <a:spLocks noGrp="1"/>
          </p:cNvSpPr>
          <p:nvPr>
            <p:ph sz="half" idx="1"/>
          </p:nvPr>
        </p:nvSpPr>
        <p:spPr>
          <a:xfrm>
            <a:off x="424543" y="12922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E225208-545C-4597-A1F6-935761DAD5BA}"/>
              </a:ext>
            </a:extLst>
          </p:cNvPr>
          <p:cNvSpPr>
            <a:spLocks noGrp="1"/>
          </p:cNvSpPr>
          <p:nvPr>
            <p:ph sz="half" idx="2"/>
          </p:nvPr>
        </p:nvSpPr>
        <p:spPr>
          <a:xfrm>
            <a:off x="5758543" y="12922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921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EDB5-C1CC-48C1-96CD-368C42FDA067}"/>
              </a:ext>
            </a:extLst>
          </p:cNvPr>
          <p:cNvSpPr>
            <a:spLocks noGrp="1"/>
          </p:cNvSpPr>
          <p:nvPr>
            <p:ph type="title" hasCustomPrompt="1"/>
          </p:nvPr>
        </p:nvSpPr>
        <p:spPr>
          <a:xfrm>
            <a:off x="426131" y="435428"/>
            <a:ext cx="3932237" cy="685800"/>
          </a:xfrm>
        </p:spPr>
        <p:txBody>
          <a:bodyPr anchor="b">
            <a:normAutofit/>
          </a:bodyPr>
          <a:lstStyle>
            <a:lvl1pPr>
              <a:defRPr sz="3200"/>
            </a:lvl1pPr>
          </a:lstStyle>
          <a:p>
            <a:r>
              <a:rPr lang="en-US" dirty="0"/>
              <a:t>Insert slide header</a:t>
            </a:r>
            <a:endParaRPr lang="en-GB" dirty="0"/>
          </a:p>
        </p:txBody>
      </p:sp>
      <p:sp>
        <p:nvSpPr>
          <p:cNvPr id="3" name="Content Placeholder 2">
            <a:extLst>
              <a:ext uri="{FF2B5EF4-FFF2-40B4-BE49-F238E27FC236}">
                <a16:creationId xmlns:a16="http://schemas.microsoft.com/office/drawing/2014/main" id="{ADA1DE7F-6F60-4C82-A3C8-C82DBF1933FE}"/>
              </a:ext>
            </a:extLst>
          </p:cNvPr>
          <p:cNvSpPr>
            <a:spLocks noGrp="1"/>
          </p:cNvSpPr>
          <p:nvPr>
            <p:ph idx="1"/>
          </p:nvPr>
        </p:nvSpPr>
        <p:spPr>
          <a:xfrm>
            <a:off x="4736874" y="1183373"/>
            <a:ext cx="6172200" cy="3869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1BAF0231-185C-4E8A-88B7-3B4D83F4960D}"/>
              </a:ext>
            </a:extLst>
          </p:cNvPr>
          <p:cNvSpPr>
            <a:spLocks noGrp="1"/>
          </p:cNvSpPr>
          <p:nvPr>
            <p:ph type="body" sz="half" idx="2"/>
          </p:nvPr>
        </p:nvSpPr>
        <p:spPr>
          <a:xfrm>
            <a:off x="426131" y="1240974"/>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Tree>
    <p:extLst>
      <p:ext uri="{BB962C8B-B14F-4D97-AF65-F5344CB8AC3E}">
        <p14:creationId xmlns:p14="http://schemas.microsoft.com/office/powerpoint/2010/main" val="2022674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13E17-B656-4373-95DC-1A192E4E05CE}"/>
              </a:ext>
            </a:extLst>
          </p:cNvPr>
          <p:cNvSpPr>
            <a:spLocks noGrp="1"/>
          </p:cNvSpPr>
          <p:nvPr>
            <p:ph type="title"/>
          </p:nvPr>
        </p:nvSpPr>
        <p:spPr>
          <a:xfrm>
            <a:off x="1926777" y="2128616"/>
            <a:ext cx="9524994" cy="1325563"/>
          </a:xfrm>
          <a:prstGeom prst="rect">
            <a:avLst/>
          </a:prstGeom>
        </p:spPr>
        <p:txBody>
          <a:bodyPr vert="horz" lIns="91440" tIns="45720" rIns="91440" bIns="45720" rtlCol="0" anchor="ctr">
            <a:normAutofit/>
          </a:bodyPr>
          <a:lstStyle/>
          <a:p>
            <a:r>
              <a:rPr lang="en-US" dirty="0"/>
              <a:t>Click to edit Master title</a:t>
            </a:r>
            <a:endParaRPr lang="en-GB" dirty="0"/>
          </a:p>
        </p:txBody>
      </p:sp>
      <p:sp>
        <p:nvSpPr>
          <p:cNvPr id="3" name="Text Placeholder 2">
            <a:extLst>
              <a:ext uri="{FF2B5EF4-FFF2-40B4-BE49-F238E27FC236}">
                <a16:creationId xmlns:a16="http://schemas.microsoft.com/office/drawing/2014/main" id="{E045331B-772B-4D9B-9947-DFFF852E0C10}"/>
              </a:ext>
            </a:extLst>
          </p:cNvPr>
          <p:cNvSpPr>
            <a:spLocks noGrp="1"/>
          </p:cNvSpPr>
          <p:nvPr>
            <p:ph type="body" idx="1"/>
          </p:nvPr>
        </p:nvSpPr>
        <p:spPr>
          <a:xfrm>
            <a:off x="1926777" y="3589117"/>
            <a:ext cx="9524994" cy="25177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MSIPCMContentMarking" descr="{&quot;HashCode&quot;:-1264930831,&quot;Placement&quot;:&quot;Footer&quot;,&quot;Top&quot;:520.68866,&quot;Left&quot;:453.6349,&quot;SlideWidth&quot;:960,&quot;SlideHeight&quot;:540}">
            <a:extLst>
              <a:ext uri="{FF2B5EF4-FFF2-40B4-BE49-F238E27FC236}">
                <a16:creationId xmlns:a16="http://schemas.microsoft.com/office/drawing/2014/main" id="{0D6665C3-4E62-4C26-912B-E37A4F95B3FD}"/>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5" name="MSIPCMContentMarking" descr="{&quot;HashCode&quot;:-1288901358,&quot;Placement&quot;:&quot;Header&quot;,&quot;Top&quot;:0.0,&quot;Left&quot;:448.576,&quot;SlideWidth&quot;:960,&quot;SlideHeight&quot;:540}">
            <a:extLst>
              <a:ext uri="{FF2B5EF4-FFF2-40B4-BE49-F238E27FC236}">
                <a16:creationId xmlns:a16="http://schemas.microsoft.com/office/drawing/2014/main" id="{FE432BF4-1602-48FF-896E-446D1288E8F5}"/>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366384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72" r:id="rId4"/>
  </p:sldLayoutIdLst>
  <p:txStyles>
    <p:titleStyle>
      <a:lvl1pPr algn="l" defTabSz="914400" rtl="0" eaLnBrk="1" latinLnBrk="0" hangingPunct="1">
        <a:lnSpc>
          <a:spcPct val="90000"/>
        </a:lnSpc>
        <a:spcBef>
          <a:spcPct val="0"/>
        </a:spcBef>
        <a:buNone/>
        <a:defRPr sz="3600" b="1"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13E17-B656-4373-95DC-1A192E4E05CE}"/>
              </a:ext>
            </a:extLst>
          </p:cNvPr>
          <p:cNvSpPr>
            <a:spLocks noGrp="1"/>
          </p:cNvSpPr>
          <p:nvPr>
            <p:ph type="title"/>
          </p:nvPr>
        </p:nvSpPr>
        <p:spPr>
          <a:xfrm>
            <a:off x="424541" y="968829"/>
            <a:ext cx="10515600" cy="653142"/>
          </a:xfrm>
          <a:prstGeom prst="rect">
            <a:avLst/>
          </a:prstGeom>
        </p:spPr>
        <p:txBody>
          <a:bodyPr vert="horz" lIns="91440" tIns="45720" rIns="91440" bIns="45720" rtlCol="0" anchor="ctr">
            <a:normAutofit/>
          </a:bodyPr>
          <a:lstStyle/>
          <a:p>
            <a:r>
              <a:rPr lang="en-US" dirty="0"/>
              <a:t>Insert slide header</a:t>
            </a:r>
            <a:endParaRPr lang="en-GB" dirty="0"/>
          </a:p>
        </p:txBody>
      </p:sp>
      <p:sp>
        <p:nvSpPr>
          <p:cNvPr id="3" name="Text Placeholder 2">
            <a:extLst>
              <a:ext uri="{FF2B5EF4-FFF2-40B4-BE49-F238E27FC236}">
                <a16:creationId xmlns:a16="http://schemas.microsoft.com/office/drawing/2014/main" id="{E045331B-772B-4D9B-9947-DFFF852E0C10}"/>
              </a:ext>
            </a:extLst>
          </p:cNvPr>
          <p:cNvSpPr>
            <a:spLocks noGrp="1"/>
          </p:cNvSpPr>
          <p:nvPr>
            <p:ph type="body" idx="1"/>
          </p:nvPr>
        </p:nvSpPr>
        <p:spPr>
          <a:xfrm>
            <a:off x="424541"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MSIPCMContentMarking" descr="{&quot;HashCode&quot;:-1264930831,&quot;Placement&quot;:&quot;Footer&quot;,&quot;Top&quot;:520.68866,&quot;Left&quot;:453.6349,&quot;SlideWidth&quot;:960,&quot;SlideHeight&quot;:540}">
            <a:extLst>
              <a:ext uri="{FF2B5EF4-FFF2-40B4-BE49-F238E27FC236}">
                <a16:creationId xmlns:a16="http://schemas.microsoft.com/office/drawing/2014/main" id="{91CABC66-E373-40A4-A7E1-479AD214BE62}"/>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5" name="MSIPCMContentMarking" descr="{&quot;HashCode&quot;:-1288901358,&quot;Placement&quot;:&quot;Header&quot;,&quot;Top&quot;:0.0,&quot;Left&quot;:448.576,&quot;SlideWidth&quot;:960,&quot;SlideHeight&quot;:540}">
            <a:extLst>
              <a:ext uri="{FF2B5EF4-FFF2-40B4-BE49-F238E27FC236}">
                <a16:creationId xmlns:a16="http://schemas.microsoft.com/office/drawing/2014/main" id="{DDD7E801-F2F5-4E0B-9F14-4838BF5FCFF0}"/>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31692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13E17-B656-4373-95DC-1A192E4E05CE}"/>
              </a:ext>
            </a:extLst>
          </p:cNvPr>
          <p:cNvSpPr>
            <a:spLocks noGrp="1"/>
          </p:cNvSpPr>
          <p:nvPr>
            <p:ph type="title"/>
          </p:nvPr>
        </p:nvSpPr>
        <p:spPr>
          <a:xfrm>
            <a:off x="424541" y="413659"/>
            <a:ext cx="10515600" cy="653142"/>
          </a:xfrm>
          <a:prstGeom prst="rect">
            <a:avLst/>
          </a:prstGeom>
        </p:spPr>
        <p:txBody>
          <a:bodyPr vert="horz" lIns="91440" tIns="45720" rIns="91440" bIns="45720" rtlCol="0" anchor="ctr">
            <a:normAutofit/>
          </a:bodyPr>
          <a:lstStyle/>
          <a:p>
            <a:r>
              <a:rPr lang="en-US" dirty="0"/>
              <a:t>Insert slide header</a:t>
            </a:r>
            <a:endParaRPr lang="en-GB" dirty="0"/>
          </a:p>
        </p:txBody>
      </p:sp>
      <p:sp>
        <p:nvSpPr>
          <p:cNvPr id="3" name="Text Placeholder 2">
            <a:extLst>
              <a:ext uri="{FF2B5EF4-FFF2-40B4-BE49-F238E27FC236}">
                <a16:creationId xmlns:a16="http://schemas.microsoft.com/office/drawing/2014/main" id="{E045331B-772B-4D9B-9947-DFFF852E0C10}"/>
              </a:ext>
            </a:extLst>
          </p:cNvPr>
          <p:cNvSpPr>
            <a:spLocks noGrp="1"/>
          </p:cNvSpPr>
          <p:nvPr>
            <p:ph type="body" idx="1"/>
          </p:nvPr>
        </p:nvSpPr>
        <p:spPr>
          <a:xfrm>
            <a:off x="424541" y="127045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MSIPCMContentMarking" descr="{&quot;HashCode&quot;:-1264930831,&quot;Placement&quot;:&quot;Footer&quot;,&quot;Top&quot;:520.68866,&quot;Left&quot;:453.6349,&quot;SlideWidth&quot;:960,&quot;SlideHeight&quot;:540}">
            <a:extLst>
              <a:ext uri="{FF2B5EF4-FFF2-40B4-BE49-F238E27FC236}">
                <a16:creationId xmlns:a16="http://schemas.microsoft.com/office/drawing/2014/main" id="{826947B9-2D61-45A9-A365-B137D16DFC30}"/>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5" name="MSIPCMContentMarking" descr="{&quot;HashCode&quot;:-1288901358,&quot;Placement&quot;:&quot;Header&quot;,&quot;Top&quot;:0.0,&quot;Left&quot;:448.576,&quot;SlideWidth&quot;:960,&quot;SlideHeight&quot;:540}">
            <a:extLst>
              <a:ext uri="{FF2B5EF4-FFF2-40B4-BE49-F238E27FC236}">
                <a16:creationId xmlns:a16="http://schemas.microsoft.com/office/drawing/2014/main" id="{E68EA951-C2B1-4A54-8970-2E7C7687B6B1}"/>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48129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C019A6-43C4-4E12-B596-8550555BD641}"/>
              </a:ext>
            </a:extLst>
          </p:cNvPr>
          <p:cNvSpPr>
            <a:spLocks noGrp="1"/>
          </p:cNvSpPr>
          <p:nvPr>
            <p:ph type="body" idx="1"/>
          </p:nvPr>
        </p:nvSpPr>
        <p:spPr>
          <a:xfrm>
            <a:off x="488004" y="2597285"/>
            <a:ext cx="10515600" cy="3579678"/>
          </a:xfrm>
          <a:prstGeom prst="rect">
            <a:avLst/>
          </a:prstGeom>
        </p:spPr>
        <p:txBody>
          <a:bodyPr vert="horz" lIns="91440" tIns="45720" rIns="91440" bIns="45720" rtlCol="0">
            <a:normAutofit/>
          </a:bodyPr>
          <a:lstStyle/>
          <a:p>
            <a:pPr>
              <a:spcBef>
                <a:spcPct val="20000"/>
              </a:spcBef>
            </a:pPr>
            <a:r>
              <a:rPr lang="en-GB" dirty="0">
                <a:solidFill>
                  <a:srgbClr val="000000"/>
                </a:solidFill>
                <a:latin typeface="Helvetica"/>
                <a:cs typeface="Helvetica"/>
              </a:rPr>
              <a:t>Contact name</a:t>
            </a:r>
          </a:p>
          <a:p>
            <a:pPr>
              <a:spcBef>
                <a:spcPct val="20000"/>
              </a:spcBef>
            </a:pPr>
            <a:r>
              <a:rPr lang="en-GB" dirty="0">
                <a:solidFill>
                  <a:srgbClr val="000000"/>
                </a:solidFill>
                <a:latin typeface="Helvetica"/>
                <a:cs typeface="Helvetica"/>
              </a:rPr>
              <a:t>Department/Role</a:t>
            </a:r>
          </a:p>
          <a:p>
            <a:pPr>
              <a:spcBef>
                <a:spcPct val="20000"/>
              </a:spcBef>
              <a:buFont typeface="Wingdings" charset="0"/>
              <a:buChar char="*"/>
            </a:pPr>
            <a:r>
              <a:rPr lang="en-GB" dirty="0">
                <a:solidFill>
                  <a:srgbClr val="000000"/>
                </a:solidFill>
                <a:latin typeface="Helvetica"/>
                <a:cs typeface="Helvetica"/>
                <a:sym typeface="Wingdings" charset="0"/>
              </a:rPr>
              <a:t>  email</a:t>
            </a:r>
          </a:p>
          <a:p>
            <a:pPr>
              <a:spcBef>
                <a:spcPct val="20000"/>
              </a:spcBef>
              <a:buFont typeface="Wingdings" charset="0"/>
              <a:buChar char="("/>
            </a:pPr>
            <a:r>
              <a:rPr lang="en-GB" dirty="0">
                <a:solidFill>
                  <a:srgbClr val="000000"/>
                </a:solidFill>
                <a:latin typeface="Helvetica"/>
                <a:cs typeface="Helvetica"/>
                <a:sym typeface="Wingdings" charset="0"/>
              </a:rPr>
              <a:t>  phone</a:t>
            </a:r>
          </a:p>
          <a:p>
            <a:pPr>
              <a:spcBef>
                <a:spcPct val="20000"/>
              </a:spcBef>
              <a:buFont typeface="Wingdings" charset="0"/>
              <a:buChar char="8"/>
            </a:pPr>
            <a:r>
              <a:rPr lang="en-GB" dirty="0">
                <a:solidFill>
                  <a:srgbClr val="000000"/>
                </a:solidFill>
                <a:latin typeface="Helvetica"/>
                <a:cs typeface="Helvetica"/>
                <a:sym typeface="Wingdings" charset="0"/>
              </a:rPr>
              <a:t>   website</a:t>
            </a:r>
          </a:p>
        </p:txBody>
      </p:sp>
      <p:sp>
        <p:nvSpPr>
          <p:cNvPr id="2" name="MSIPCMContentMarking" descr="{&quot;HashCode&quot;:-1264930831,&quot;Placement&quot;:&quot;Footer&quot;,&quot;Top&quot;:520.68866,&quot;Left&quot;:453.6349,&quot;SlideWidth&quot;:960,&quot;SlideHeight&quot;:540}">
            <a:extLst>
              <a:ext uri="{FF2B5EF4-FFF2-40B4-BE49-F238E27FC236}">
                <a16:creationId xmlns:a16="http://schemas.microsoft.com/office/drawing/2014/main" id="{A4C1B4B0-B7B1-4E69-87CC-B5BE8DAF914C}"/>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4" name="MSIPCMContentMarking" descr="{&quot;HashCode&quot;:-1288901358,&quot;Placement&quot;:&quot;Header&quot;,&quot;Top&quot;:0.0,&quot;Left&quot;:448.576,&quot;SlideWidth&quot;:960,&quot;SlideHeight&quot;:540}">
            <a:extLst>
              <a:ext uri="{FF2B5EF4-FFF2-40B4-BE49-F238E27FC236}">
                <a16:creationId xmlns:a16="http://schemas.microsoft.com/office/drawing/2014/main" id="{4ED11BF4-ED9F-456B-A3AC-B31E686BA34E}"/>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715787725"/>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study_abroad@slc.co.uk"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sfw_sfo2@slc.co.uk"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2565-5836-4036-887D-EBDF6A00CE91}"/>
              </a:ext>
            </a:extLst>
          </p:cNvPr>
          <p:cNvSpPr>
            <a:spLocks noGrp="1"/>
          </p:cNvSpPr>
          <p:nvPr>
            <p:ph type="ctrTitle"/>
          </p:nvPr>
        </p:nvSpPr>
        <p:spPr/>
        <p:txBody>
          <a:bodyPr/>
          <a:lstStyle/>
          <a:p>
            <a:r>
              <a:rPr lang="en-GB" dirty="0"/>
              <a:t>Study Abroad</a:t>
            </a:r>
          </a:p>
        </p:txBody>
      </p:sp>
      <p:sp>
        <p:nvSpPr>
          <p:cNvPr id="3" name="Subtitle 2">
            <a:extLst>
              <a:ext uri="{FF2B5EF4-FFF2-40B4-BE49-F238E27FC236}">
                <a16:creationId xmlns:a16="http://schemas.microsoft.com/office/drawing/2014/main" id="{3C734029-EC23-46ED-A9F6-8A47987331D4}"/>
              </a:ext>
            </a:extLst>
          </p:cNvPr>
          <p:cNvSpPr>
            <a:spLocks noGrp="1"/>
          </p:cNvSpPr>
          <p:nvPr>
            <p:ph type="subTitle" idx="1"/>
          </p:nvPr>
        </p:nvSpPr>
        <p:spPr>
          <a:xfrm>
            <a:off x="1992086" y="3390899"/>
            <a:ext cx="8839200" cy="1809520"/>
          </a:xfrm>
        </p:spPr>
        <p:txBody>
          <a:bodyPr/>
          <a:lstStyle/>
          <a:p>
            <a:r>
              <a:rPr lang="en-GB" b="1" dirty="0"/>
              <a:t>…………………………….</a:t>
            </a:r>
          </a:p>
        </p:txBody>
      </p:sp>
      <p:sp>
        <p:nvSpPr>
          <p:cNvPr id="4" name="TextBox 3">
            <a:extLst>
              <a:ext uri="{FF2B5EF4-FFF2-40B4-BE49-F238E27FC236}">
                <a16:creationId xmlns:a16="http://schemas.microsoft.com/office/drawing/2014/main" id="{C7A06C86-D710-D534-E396-0948D013DD0B}"/>
              </a:ext>
            </a:extLst>
          </p:cNvPr>
          <p:cNvSpPr txBox="1"/>
          <p:nvPr/>
        </p:nvSpPr>
        <p:spPr>
          <a:xfrm>
            <a:off x="2971460" y="5801466"/>
            <a:ext cx="6097554" cy="369332"/>
          </a:xfrm>
          <a:prstGeom prst="rect">
            <a:avLst/>
          </a:prstGeom>
          <a:noFill/>
        </p:spPr>
        <p:txBody>
          <a:bodyPr wrap="square">
            <a:spAutoFit/>
          </a:bodyPr>
          <a:lstStyle/>
          <a:p>
            <a:pPr algn="ctr">
              <a:spcBef>
                <a:spcPct val="20000"/>
              </a:spcBef>
            </a:pPr>
            <a:r>
              <a:rPr lang="en-GB" dirty="0">
                <a:solidFill>
                  <a:srgbClr val="000000"/>
                </a:solidFill>
                <a:latin typeface="Helvetica"/>
                <a:cs typeface="Helvetica"/>
                <a:sym typeface="Wingdings" charset="0"/>
              </a:rPr>
              <a:t>Email: study_abroad@slc.co.uk</a:t>
            </a:r>
          </a:p>
        </p:txBody>
      </p:sp>
    </p:spTree>
    <p:extLst>
      <p:ext uri="{BB962C8B-B14F-4D97-AF65-F5344CB8AC3E}">
        <p14:creationId xmlns:p14="http://schemas.microsoft.com/office/powerpoint/2010/main" val="1402071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DE43-E67A-4972-AED7-5A06D6EF9A25}"/>
              </a:ext>
            </a:extLst>
          </p:cNvPr>
          <p:cNvSpPr>
            <a:spLocks noGrp="1"/>
          </p:cNvSpPr>
          <p:nvPr>
            <p:ph type="title"/>
          </p:nvPr>
        </p:nvSpPr>
        <p:spPr>
          <a:xfrm>
            <a:off x="2621280" y="518160"/>
            <a:ext cx="8730932" cy="497840"/>
          </a:xfrm>
        </p:spPr>
        <p:txBody>
          <a:bodyPr>
            <a:normAutofit/>
          </a:bodyPr>
          <a:lstStyle/>
          <a:p>
            <a:r>
              <a:rPr lang="en-GB" sz="2800" dirty="0">
                <a:latin typeface="Helvetica" pitchFamily="34" charset="0"/>
              </a:rPr>
              <a:t>Full Entitlement paid in one instalment</a:t>
            </a:r>
          </a:p>
        </p:txBody>
      </p:sp>
      <p:sp>
        <p:nvSpPr>
          <p:cNvPr id="4" name="Text Placeholder 3">
            <a:extLst>
              <a:ext uri="{FF2B5EF4-FFF2-40B4-BE49-F238E27FC236}">
                <a16:creationId xmlns:a16="http://schemas.microsoft.com/office/drawing/2014/main" id="{D4DD8C4C-7E53-4AF7-B464-36ED8ACBF9B1}"/>
              </a:ext>
            </a:extLst>
          </p:cNvPr>
          <p:cNvSpPr>
            <a:spLocks noGrp="1"/>
          </p:cNvSpPr>
          <p:nvPr>
            <p:ph type="body" sz="half" idx="2"/>
          </p:nvPr>
        </p:nvSpPr>
        <p:spPr>
          <a:xfrm>
            <a:off x="389106" y="2037642"/>
            <a:ext cx="5289205" cy="3353759"/>
          </a:xfrm>
        </p:spPr>
        <p:txBody>
          <a:bodyPr>
            <a:normAutofit/>
          </a:bodyPr>
          <a:lstStyle/>
          <a:p>
            <a:endParaRPr lang="en-GB" sz="2000" dirty="0">
              <a:latin typeface="Helvetica" pitchFamily="34" charset="0"/>
            </a:endParaRPr>
          </a:p>
          <a:p>
            <a:r>
              <a:rPr lang="en-GB" sz="2000" dirty="0"/>
              <a:t>Requirements: </a:t>
            </a:r>
          </a:p>
          <a:p>
            <a:pPr marL="342900" indent="-342900">
              <a:buFont typeface="Arial" panose="020B0604020202020204" pitchFamily="34" charset="0"/>
              <a:buChar char="•"/>
            </a:pPr>
            <a:r>
              <a:rPr lang="en-GB" sz="2000" dirty="0">
                <a:latin typeface="Helvetica" pitchFamily="34" charset="0"/>
              </a:rPr>
              <a:t>Full Year </a:t>
            </a:r>
            <a:endParaRPr lang="en-GB" sz="2000" dirty="0"/>
          </a:p>
          <a:p>
            <a:pPr marL="342900" indent="-342900">
              <a:buFont typeface="Arial" panose="020B0604020202020204" pitchFamily="34" charset="0"/>
              <a:buChar char="•"/>
            </a:pPr>
            <a:r>
              <a:rPr lang="en-GB" sz="2000" dirty="0">
                <a:latin typeface="Helvetica" pitchFamily="34" charset="0"/>
              </a:rPr>
              <a:t>Countries: China. Japan, Russia and South Korea</a:t>
            </a:r>
          </a:p>
          <a:p>
            <a:endParaRPr lang="en-GB" sz="2000" dirty="0"/>
          </a:p>
          <a:p>
            <a:endParaRPr lang="en-GB" sz="2000" dirty="0">
              <a:latin typeface="Helvetica" pitchFamily="34" charset="0"/>
            </a:endParaRPr>
          </a:p>
          <a:p>
            <a:endParaRPr lang="en-GB" sz="2000" dirty="0"/>
          </a:p>
        </p:txBody>
      </p:sp>
      <p:pic>
        <p:nvPicPr>
          <p:cNvPr id="9" name="Picture 8" descr="Road with skyscraper background">
            <a:extLst>
              <a:ext uri="{FF2B5EF4-FFF2-40B4-BE49-F238E27FC236}">
                <a16:creationId xmlns:a16="http://schemas.microsoft.com/office/drawing/2014/main" id="{675BE840-7DDF-8313-F46D-75E8D255F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346" y="2037643"/>
            <a:ext cx="5031866" cy="3353759"/>
          </a:xfrm>
          <a:prstGeom prst="rect">
            <a:avLst/>
          </a:prstGeom>
          <a:effectLst>
            <a:softEdge rad="63500"/>
          </a:effectLst>
        </p:spPr>
      </p:pic>
    </p:spTree>
    <p:extLst>
      <p:ext uri="{BB962C8B-B14F-4D97-AF65-F5344CB8AC3E}">
        <p14:creationId xmlns:p14="http://schemas.microsoft.com/office/powerpoint/2010/main" val="257952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DE43-E67A-4972-AED7-5A06D6EF9A25}"/>
              </a:ext>
            </a:extLst>
          </p:cNvPr>
          <p:cNvSpPr>
            <a:spLocks noGrp="1"/>
          </p:cNvSpPr>
          <p:nvPr>
            <p:ph type="title"/>
          </p:nvPr>
        </p:nvSpPr>
        <p:spPr>
          <a:xfrm>
            <a:off x="2529840" y="538480"/>
            <a:ext cx="8991600" cy="548640"/>
          </a:xfrm>
        </p:spPr>
        <p:txBody>
          <a:bodyPr>
            <a:normAutofit/>
          </a:bodyPr>
          <a:lstStyle/>
          <a:p>
            <a:r>
              <a:rPr lang="en-GB" sz="2800" dirty="0"/>
              <a:t>Common Reasons Manual Payments are Rejected</a:t>
            </a:r>
          </a:p>
        </p:txBody>
      </p:sp>
      <p:sp>
        <p:nvSpPr>
          <p:cNvPr id="4" name="Text Placeholder 3">
            <a:extLst>
              <a:ext uri="{FF2B5EF4-FFF2-40B4-BE49-F238E27FC236}">
                <a16:creationId xmlns:a16="http://schemas.microsoft.com/office/drawing/2014/main" id="{D4DD8C4C-7E53-4AF7-B464-36ED8ACBF9B1}"/>
              </a:ext>
            </a:extLst>
          </p:cNvPr>
          <p:cNvSpPr>
            <a:spLocks noGrp="1"/>
          </p:cNvSpPr>
          <p:nvPr>
            <p:ph type="body" sz="half" idx="2"/>
          </p:nvPr>
        </p:nvSpPr>
        <p:spPr>
          <a:xfrm>
            <a:off x="314960" y="2143760"/>
            <a:ext cx="11008036" cy="3627120"/>
          </a:xfrm>
        </p:spPr>
        <p:txBody>
          <a:bodyPr>
            <a:noAutofit/>
          </a:bodyPr>
          <a:lstStyle/>
          <a:p>
            <a:pPr marL="342900" indent="-342900">
              <a:buFont typeface="Arial" panose="020B0604020202020204" pitchFamily="34" charset="0"/>
              <a:buChar char="•"/>
            </a:pPr>
            <a:r>
              <a:rPr lang="en-GB" sz="2000" dirty="0"/>
              <a:t>Requesting 1 or 2 instalments for a country not eligible for those instalments</a:t>
            </a:r>
          </a:p>
          <a:p>
            <a:pPr marL="342900" indent="-342900">
              <a:buFont typeface="Arial" panose="020B0604020202020204" pitchFamily="34" charset="0"/>
              <a:buChar char="•"/>
            </a:pPr>
            <a:r>
              <a:rPr lang="en-GB" sz="2000" dirty="0"/>
              <a:t>Not abroad for eligible period </a:t>
            </a:r>
          </a:p>
          <a:p>
            <a:pPr marL="342900" indent="-342900">
              <a:buFont typeface="Arial" panose="020B0604020202020204" pitchFamily="34" charset="0"/>
              <a:buChar char="•"/>
            </a:pPr>
            <a:r>
              <a:rPr lang="en-GB" sz="2000" dirty="0"/>
              <a:t>Abroad details not fully supplied</a:t>
            </a:r>
          </a:p>
          <a:p>
            <a:pPr marL="342900" indent="-342900">
              <a:buFont typeface="Arial" panose="020B0604020202020204" pitchFamily="34" charset="0"/>
              <a:buChar char="•"/>
            </a:pPr>
            <a:r>
              <a:rPr lang="en-GB" sz="2000" dirty="0"/>
              <a:t>SAAS, SFNI and EU student</a:t>
            </a:r>
          </a:p>
          <a:p>
            <a:pPr marL="342900" indent="-342900">
              <a:buFont typeface="Arial" panose="020B0604020202020204" pitchFamily="34" charset="0"/>
              <a:buChar char="•"/>
            </a:pPr>
            <a:r>
              <a:rPr lang="en-GB" sz="2000" dirty="0"/>
              <a:t>Early payments within 25 days </a:t>
            </a:r>
          </a:p>
          <a:p>
            <a:pPr marL="342900" indent="-342900">
              <a:buFont typeface="Arial" panose="020B0604020202020204" pitchFamily="34" charset="0"/>
              <a:buChar char="•"/>
            </a:pPr>
            <a:r>
              <a:rPr lang="en-GB" sz="2000" dirty="0"/>
              <a:t>UK Placements only – I.E. No periods abroad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r>
              <a:rPr lang="en-GB" sz="2000" dirty="0"/>
              <a:t>More detail will be covered in the scenario presentation we have planned</a:t>
            </a:r>
          </a:p>
        </p:txBody>
      </p:sp>
    </p:spTree>
    <p:extLst>
      <p:ext uri="{BB962C8B-B14F-4D97-AF65-F5344CB8AC3E}">
        <p14:creationId xmlns:p14="http://schemas.microsoft.com/office/powerpoint/2010/main" val="2618820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29D2-DA30-4909-92EA-DC29C799C7C1}"/>
              </a:ext>
            </a:extLst>
          </p:cNvPr>
          <p:cNvSpPr>
            <a:spLocks noGrp="1"/>
          </p:cNvSpPr>
          <p:nvPr>
            <p:ph type="title"/>
          </p:nvPr>
        </p:nvSpPr>
        <p:spPr>
          <a:xfrm>
            <a:off x="2548647" y="544749"/>
            <a:ext cx="9066179" cy="544749"/>
          </a:xfrm>
        </p:spPr>
        <p:txBody>
          <a:bodyPr>
            <a:normAutofit/>
          </a:bodyPr>
          <a:lstStyle/>
          <a:p>
            <a:r>
              <a:rPr lang="en-GB" sz="2800" dirty="0"/>
              <a:t>How to request a manual payment</a:t>
            </a:r>
          </a:p>
        </p:txBody>
      </p:sp>
      <p:sp>
        <p:nvSpPr>
          <p:cNvPr id="4" name="Text Placeholder 3">
            <a:extLst>
              <a:ext uri="{FF2B5EF4-FFF2-40B4-BE49-F238E27FC236}">
                <a16:creationId xmlns:a16="http://schemas.microsoft.com/office/drawing/2014/main" id="{0BA53F9B-880C-44D2-B122-CB28A6B69B29}"/>
              </a:ext>
            </a:extLst>
          </p:cNvPr>
          <p:cNvSpPr>
            <a:spLocks noGrp="1"/>
          </p:cNvSpPr>
          <p:nvPr>
            <p:ph type="body" sz="half" idx="2"/>
          </p:nvPr>
        </p:nvSpPr>
        <p:spPr>
          <a:xfrm>
            <a:off x="335280" y="1534160"/>
            <a:ext cx="11582400" cy="4074160"/>
          </a:xfrm>
        </p:spPr>
        <p:txBody>
          <a:bodyPr>
            <a:normAutofit/>
          </a:bodyPr>
          <a:lstStyle/>
          <a:p>
            <a:pPr marL="342900" indent="-342900">
              <a:buFont typeface="+mj-lt"/>
              <a:buAutoNum type="arabicPeriod"/>
            </a:pPr>
            <a:r>
              <a:rPr lang="en-GB" sz="2000" dirty="0">
                <a:latin typeface="Helvetica" pitchFamily="34" charset="0"/>
              </a:rPr>
              <a:t>A completed “Study Abroad Template” spreadsheet sent to the designated SFE Study Abroad inbox (study_abroad@slc.co.uk) </a:t>
            </a:r>
            <a:r>
              <a:rPr lang="en-GB" sz="2000" b="1" dirty="0">
                <a:latin typeface="Helvetica" pitchFamily="34" charset="0"/>
              </a:rPr>
              <a:t>(We recommend using this method as we will be able to deal with the requests much quicker)</a:t>
            </a:r>
          </a:p>
          <a:p>
            <a:pPr marL="342900" indent="-342900">
              <a:buFont typeface="+mj-lt"/>
              <a:buAutoNum type="arabicPeriod"/>
            </a:pPr>
            <a:endParaRPr lang="en-GB" sz="2000" dirty="0">
              <a:latin typeface="Helvetica" pitchFamily="34" charset="0"/>
            </a:endParaRPr>
          </a:p>
          <a:p>
            <a:pPr marL="342900" lvl="0" indent="-342900">
              <a:buFont typeface="+mj-lt"/>
              <a:buAutoNum type="arabicPeriod"/>
            </a:pPr>
            <a:r>
              <a:rPr lang="en-GB" sz="2000" dirty="0">
                <a:latin typeface="Helvetica" pitchFamily="34" charset="0"/>
              </a:rPr>
              <a:t>A Course Abroad (CAB) Form sent to the Darlington postal address. If the student wishes to request a manual payment, then there </a:t>
            </a:r>
            <a:r>
              <a:rPr lang="en-GB" sz="2000" b="1" dirty="0">
                <a:latin typeface="Helvetica" pitchFamily="34" charset="0"/>
              </a:rPr>
              <a:t>MUST ALSO</a:t>
            </a:r>
            <a:r>
              <a:rPr lang="en-GB" sz="2000" dirty="0">
                <a:latin typeface="Helvetica" pitchFamily="34" charset="0"/>
              </a:rPr>
              <a:t> be a note/separate letter with the CAB form that states the type of payment being requested</a:t>
            </a:r>
          </a:p>
          <a:p>
            <a:pPr marL="342900" lvl="0" indent="-342900">
              <a:buFont typeface="+mj-lt"/>
              <a:buAutoNum type="arabicPeriod"/>
            </a:pPr>
            <a:endParaRPr lang="en-GB" sz="2000" dirty="0">
              <a:latin typeface="Helvetica" pitchFamily="34" charset="0"/>
            </a:endParaRPr>
          </a:p>
          <a:p>
            <a:pPr marL="342900" indent="-342900">
              <a:buFont typeface="+mj-lt"/>
              <a:buAutoNum type="arabicPeriod"/>
            </a:pPr>
            <a:r>
              <a:rPr lang="en-GB" sz="2000" dirty="0">
                <a:latin typeface="Helvetica" pitchFamily="34" charset="0"/>
              </a:rPr>
              <a:t>A letter sent to the Darlington postal address detailing where the student is studying (or on placement), the dates this will take place and the tuition fees charged.  When the student is requesting a manual payment, it must be stated either on the HEP letter or on an accompanying cover letter</a:t>
            </a:r>
          </a:p>
          <a:p>
            <a:endParaRPr lang="en-GB" sz="2000" dirty="0"/>
          </a:p>
        </p:txBody>
      </p:sp>
    </p:spTree>
    <p:extLst>
      <p:ext uri="{BB962C8B-B14F-4D97-AF65-F5344CB8AC3E}">
        <p14:creationId xmlns:p14="http://schemas.microsoft.com/office/powerpoint/2010/main" val="164155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D6B3-550A-4E6E-87BC-CE986428F526}"/>
              </a:ext>
            </a:extLst>
          </p:cNvPr>
          <p:cNvSpPr>
            <a:spLocks noGrp="1"/>
          </p:cNvSpPr>
          <p:nvPr>
            <p:ph type="title"/>
          </p:nvPr>
        </p:nvSpPr>
        <p:spPr>
          <a:xfrm>
            <a:off x="2479040" y="650240"/>
            <a:ext cx="4348480" cy="426720"/>
          </a:xfrm>
        </p:spPr>
        <p:txBody>
          <a:bodyPr>
            <a:noAutofit/>
          </a:bodyPr>
          <a:lstStyle/>
          <a:p>
            <a:r>
              <a:rPr lang="en-GB" sz="2800" dirty="0"/>
              <a:t>What happens next?</a:t>
            </a:r>
          </a:p>
        </p:txBody>
      </p:sp>
      <p:sp>
        <p:nvSpPr>
          <p:cNvPr id="4" name="Text Placeholder 3">
            <a:extLst>
              <a:ext uri="{FF2B5EF4-FFF2-40B4-BE49-F238E27FC236}">
                <a16:creationId xmlns:a16="http://schemas.microsoft.com/office/drawing/2014/main" id="{AD1B0250-9FD0-49FA-BA4E-4211F919E1CA}"/>
              </a:ext>
            </a:extLst>
          </p:cNvPr>
          <p:cNvSpPr>
            <a:spLocks noGrp="1"/>
          </p:cNvSpPr>
          <p:nvPr>
            <p:ph type="body" sz="half" idx="2"/>
          </p:nvPr>
        </p:nvSpPr>
        <p:spPr>
          <a:xfrm>
            <a:off x="426720" y="1785258"/>
            <a:ext cx="10936373" cy="3811588"/>
          </a:xfrm>
        </p:spPr>
        <p:txBody>
          <a:bodyPr/>
          <a:lstStyle/>
          <a:p>
            <a:pPr>
              <a:lnSpc>
                <a:spcPct val="125000"/>
              </a:lnSpc>
            </a:pPr>
            <a:r>
              <a:rPr lang="en-GB" sz="2000" b="1" u="sng" dirty="0">
                <a:latin typeface="Helvetica" pitchFamily="34" charset="0"/>
              </a:rPr>
              <a:t>CAB Form or HEP letter</a:t>
            </a:r>
          </a:p>
          <a:p>
            <a:pPr>
              <a:lnSpc>
                <a:spcPct val="125000"/>
              </a:lnSpc>
            </a:pPr>
            <a:endParaRPr lang="en-GB" sz="2000" dirty="0">
              <a:latin typeface="Helvetica" pitchFamily="34" charset="0"/>
            </a:endParaRPr>
          </a:p>
          <a:p>
            <a:pPr>
              <a:lnSpc>
                <a:spcPct val="125000"/>
              </a:lnSpc>
            </a:pPr>
            <a:r>
              <a:rPr lang="en-GB" sz="2000" dirty="0">
                <a:latin typeface="Helvetica" pitchFamily="34" charset="0"/>
              </a:rPr>
              <a:t>If a CAB Form or HEP Letter has been sent via the post, then these will be worked by our Core Processing department and if a manual payment is stipulated then the details will be passed to the study abroad team internally so that the account can be reviewed</a:t>
            </a:r>
          </a:p>
          <a:p>
            <a:pPr>
              <a:lnSpc>
                <a:spcPct val="125000"/>
              </a:lnSpc>
            </a:pPr>
            <a:endParaRPr lang="en-GB" sz="2000" u="sng" dirty="0">
              <a:solidFill>
                <a:srgbClr val="1E1E1E"/>
              </a:solidFill>
              <a:latin typeface="Helvetica" pitchFamily="34" charset="0"/>
              <a:cs typeface="Helvetica"/>
            </a:endParaRPr>
          </a:p>
          <a:p>
            <a:pPr>
              <a:lnSpc>
                <a:spcPct val="125000"/>
              </a:lnSpc>
            </a:pPr>
            <a:r>
              <a:rPr lang="en-GB" sz="2000" dirty="0">
                <a:solidFill>
                  <a:srgbClr val="1E1E1E"/>
                </a:solidFill>
                <a:latin typeface="Helvetica" pitchFamily="34" charset="0"/>
                <a:cs typeface="Arial" pitchFamily="34" charset="0"/>
              </a:rPr>
              <a:t>If there is no request for any manual payment provided with the CAB form/HEP letter, then the student will be paid in the standard 3 instalments</a:t>
            </a:r>
          </a:p>
          <a:p>
            <a:endParaRPr lang="en-GB" dirty="0"/>
          </a:p>
        </p:txBody>
      </p:sp>
    </p:spTree>
    <p:extLst>
      <p:ext uri="{BB962C8B-B14F-4D97-AF65-F5344CB8AC3E}">
        <p14:creationId xmlns:p14="http://schemas.microsoft.com/office/powerpoint/2010/main" val="3924441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1114-693E-4D20-84C8-EC7769771A65}"/>
              </a:ext>
            </a:extLst>
          </p:cNvPr>
          <p:cNvSpPr>
            <a:spLocks noGrp="1"/>
          </p:cNvSpPr>
          <p:nvPr>
            <p:ph type="title"/>
          </p:nvPr>
        </p:nvSpPr>
        <p:spPr>
          <a:xfrm>
            <a:off x="2519680" y="518160"/>
            <a:ext cx="6033305" cy="548640"/>
          </a:xfrm>
        </p:spPr>
        <p:txBody>
          <a:bodyPr>
            <a:normAutofit/>
          </a:bodyPr>
          <a:lstStyle/>
          <a:p>
            <a:r>
              <a:rPr lang="en-US" sz="2800" kern="1200" dirty="0"/>
              <a:t>HEP Spreadsheet</a:t>
            </a:r>
            <a:endParaRPr lang="en-GB" sz="2800" dirty="0"/>
          </a:p>
        </p:txBody>
      </p:sp>
      <p:sp>
        <p:nvSpPr>
          <p:cNvPr id="4" name="Text Placeholder 3">
            <a:extLst>
              <a:ext uri="{FF2B5EF4-FFF2-40B4-BE49-F238E27FC236}">
                <a16:creationId xmlns:a16="http://schemas.microsoft.com/office/drawing/2014/main" id="{0FF701F9-1888-419D-A156-1EC87E21175B}"/>
              </a:ext>
            </a:extLst>
          </p:cNvPr>
          <p:cNvSpPr>
            <a:spLocks noGrp="1"/>
          </p:cNvSpPr>
          <p:nvPr>
            <p:ph type="body" sz="half" idx="2"/>
          </p:nvPr>
        </p:nvSpPr>
        <p:spPr>
          <a:xfrm>
            <a:off x="457200" y="2062480"/>
            <a:ext cx="11145520" cy="2743200"/>
          </a:xfrm>
        </p:spPr>
        <p:txBody>
          <a:bodyPr>
            <a:normAutofit/>
          </a:bodyPr>
          <a:lstStyle/>
          <a:p>
            <a:pPr indent="-228600">
              <a:buFont typeface="Arial" panose="020B0604020202020204" pitchFamily="34" charset="0"/>
              <a:buChar char="•"/>
            </a:pPr>
            <a:r>
              <a:rPr lang="en-US" sz="2000" dirty="0"/>
              <a:t>Launch of the AY – we send a bulk email to HEPs with the spreadsheet template. Also, HEPS can email the study abroad team to get this spreadsheet any time of the year</a:t>
            </a:r>
          </a:p>
          <a:p>
            <a:endParaRPr lang="en-US" sz="2000" dirty="0"/>
          </a:p>
          <a:p>
            <a:pPr indent="-228600">
              <a:buFont typeface="Arial" panose="020B0604020202020204" pitchFamily="34" charset="0"/>
              <a:buChar char="•"/>
            </a:pPr>
            <a:r>
              <a:rPr lang="en-US" sz="2000" dirty="0"/>
              <a:t>Needs to be a fully completed spreadsheet</a:t>
            </a:r>
          </a:p>
          <a:p>
            <a:pPr indent="-228600">
              <a:buFont typeface="Arial" panose="020B0604020202020204" pitchFamily="34" charset="0"/>
              <a:buChar char="•"/>
            </a:pPr>
            <a:endParaRPr lang="en-US" sz="2000" dirty="0"/>
          </a:p>
          <a:p>
            <a:pPr indent="-228600">
              <a:buFont typeface="Arial" panose="020B0604020202020204" pitchFamily="34" charset="0"/>
              <a:buChar char="•"/>
            </a:pPr>
            <a:r>
              <a:rPr lang="en-GB" sz="2000" dirty="0"/>
              <a:t>Include all your SFE students that are going abroad on the spreadsheet</a:t>
            </a:r>
          </a:p>
        </p:txBody>
      </p:sp>
    </p:spTree>
    <p:extLst>
      <p:ext uri="{BB962C8B-B14F-4D97-AF65-F5344CB8AC3E}">
        <p14:creationId xmlns:p14="http://schemas.microsoft.com/office/powerpoint/2010/main" val="2111011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1114-693E-4D20-84C8-EC7769771A65}"/>
              </a:ext>
            </a:extLst>
          </p:cNvPr>
          <p:cNvSpPr>
            <a:spLocks noGrp="1"/>
          </p:cNvSpPr>
          <p:nvPr>
            <p:ph type="title"/>
          </p:nvPr>
        </p:nvSpPr>
        <p:spPr>
          <a:xfrm>
            <a:off x="2641600" y="490582"/>
            <a:ext cx="5494826" cy="606698"/>
          </a:xfrm>
        </p:spPr>
        <p:txBody>
          <a:bodyPr>
            <a:normAutofit/>
          </a:bodyPr>
          <a:lstStyle/>
          <a:p>
            <a:r>
              <a:rPr lang="en-GB" sz="2800" dirty="0"/>
              <a:t>HEP Spreadsheet</a:t>
            </a:r>
          </a:p>
        </p:txBody>
      </p:sp>
      <p:sp>
        <p:nvSpPr>
          <p:cNvPr id="4" name="Text Placeholder 3">
            <a:extLst>
              <a:ext uri="{FF2B5EF4-FFF2-40B4-BE49-F238E27FC236}">
                <a16:creationId xmlns:a16="http://schemas.microsoft.com/office/drawing/2014/main" id="{0FF701F9-1888-419D-A156-1EC87E21175B}"/>
              </a:ext>
            </a:extLst>
          </p:cNvPr>
          <p:cNvSpPr>
            <a:spLocks noGrp="1"/>
          </p:cNvSpPr>
          <p:nvPr>
            <p:ph type="body" sz="half" idx="2"/>
          </p:nvPr>
        </p:nvSpPr>
        <p:spPr>
          <a:xfrm>
            <a:off x="394506" y="1097280"/>
            <a:ext cx="4972151" cy="5283200"/>
          </a:xfrm>
        </p:spPr>
        <p:txBody>
          <a:bodyPr>
            <a:normAutofit fontScale="92500" lnSpcReduction="10000"/>
          </a:bodyPr>
          <a:lstStyle/>
          <a:p>
            <a:r>
              <a:rPr lang="en-GB" sz="2000" dirty="0"/>
              <a:t>Excel document for HEPs to use for sending over their students on study abroad</a:t>
            </a:r>
          </a:p>
          <a:p>
            <a:endParaRPr lang="en-GB" sz="2000" dirty="0"/>
          </a:p>
          <a:p>
            <a:r>
              <a:rPr lang="en-GB" sz="2000" b="1" dirty="0"/>
              <a:t>First Tab </a:t>
            </a:r>
            <a:r>
              <a:rPr lang="en-GB" sz="2000" dirty="0"/>
              <a:t>– HEP guidance. This covers:</a:t>
            </a:r>
          </a:p>
          <a:p>
            <a:pPr marL="285750" indent="-285750">
              <a:buFont typeface="Arial" panose="020B0604020202020204" pitchFamily="34" charset="0"/>
              <a:buChar char="•"/>
            </a:pPr>
            <a:r>
              <a:rPr lang="en-GB" sz="1700" dirty="0"/>
              <a:t>What the study abroad team do</a:t>
            </a:r>
          </a:p>
          <a:p>
            <a:pPr marL="285750" indent="-285750">
              <a:buFont typeface="Arial" panose="020B0604020202020204" pitchFamily="34" charset="0"/>
              <a:buChar char="•"/>
            </a:pPr>
            <a:r>
              <a:rPr lang="en-GB" sz="1700" dirty="0"/>
              <a:t>Manual Payments Offered</a:t>
            </a:r>
          </a:p>
          <a:p>
            <a:pPr marL="285750" indent="-285750">
              <a:buFont typeface="Arial" panose="020B0604020202020204" pitchFamily="34" charset="0"/>
              <a:buChar char="•"/>
            </a:pPr>
            <a:r>
              <a:rPr lang="en-GB" sz="1700" dirty="0"/>
              <a:t>First Instalment early </a:t>
            </a:r>
          </a:p>
          <a:p>
            <a:pPr marL="285750" indent="-285750">
              <a:buFont typeface="Arial" panose="020B0604020202020204" pitchFamily="34" charset="0"/>
              <a:buChar char="•"/>
            </a:pPr>
            <a:r>
              <a:rPr lang="en-GB" sz="1700" dirty="0"/>
              <a:t>Full entitlement in two instalments</a:t>
            </a:r>
          </a:p>
          <a:p>
            <a:pPr marL="285750" indent="-285750">
              <a:buFont typeface="Arial" panose="020B0604020202020204" pitchFamily="34" charset="0"/>
              <a:buChar char="•"/>
            </a:pPr>
            <a:r>
              <a:rPr lang="en-GB" sz="1700" dirty="0"/>
              <a:t>Full entitlement in one instalments</a:t>
            </a:r>
          </a:p>
          <a:p>
            <a:pPr marL="285750" indent="-285750">
              <a:buFont typeface="Arial" panose="020B0604020202020204" pitchFamily="34" charset="0"/>
              <a:buChar char="•"/>
            </a:pPr>
            <a:r>
              <a:rPr lang="en-GB" sz="1700" dirty="0"/>
              <a:t>Alternative requests</a:t>
            </a:r>
          </a:p>
          <a:p>
            <a:pPr marL="285750" indent="-285750">
              <a:buFont typeface="Arial" panose="020B0604020202020204" pitchFamily="34" charset="0"/>
              <a:buChar char="•"/>
            </a:pPr>
            <a:r>
              <a:rPr lang="en-GB" sz="1700" dirty="0"/>
              <a:t>How students can request manual payments </a:t>
            </a:r>
          </a:p>
          <a:p>
            <a:pPr marL="285750" indent="-285750">
              <a:buFont typeface="Arial" panose="020B0604020202020204" pitchFamily="34" charset="0"/>
              <a:buChar char="•"/>
            </a:pPr>
            <a:r>
              <a:rPr lang="en-GB" sz="1700" dirty="0"/>
              <a:t>What happens next</a:t>
            </a:r>
          </a:p>
          <a:p>
            <a:pPr marL="285750" indent="-285750">
              <a:buFont typeface="Arial" panose="020B0604020202020204" pitchFamily="34" charset="0"/>
              <a:buChar char="•"/>
            </a:pPr>
            <a:r>
              <a:rPr lang="en-GB" sz="1700" dirty="0"/>
              <a:t>CAB forms / HEP letters</a:t>
            </a:r>
          </a:p>
          <a:p>
            <a:pPr marL="285750" indent="-285750">
              <a:buFont typeface="Arial" panose="020B0604020202020204" pitchFamily="34" charset="0"/>
              <a:buChar char="•"/>
            </a:pPr>
            <a:r>
              <a:rPr lang="en-GB" sz="1700" dirty="0"/>
              <a:t>Spreadsheets</a:t>
            </a:r>
          </a:p>
          <a:p>
            <a:pPr marL="285750" indent="-285750">
              <a:buFont typeface="Arial" panose="020B0604020202020204" pitchFamily="34" charset="0"/>
              <a:buChar char="•"/>
            </a:pPr>
            <a:r>
              <a:rPr lang="en-GB" sz="1700" dirty="0"/>
              <a:t>Reassessments</a:t>
            </a:r>
          </a:p>
          <a:p>
            <a:pPr marL="285750" indent="-285750">
              <a:buFont typeface="Arial" panose="020B0604020202020204" pitchFamily="34" charset="0"/>
              <a:buChar char="•"/>
            </a:pPr>
            <a:r>
              <a:rPr lang="en-GB" sz="1700" dirty="0"/>
              <a:t>FAQ / Miscellaneous </a:t>
            </a:r>
          </a:p>
          <a:p>
            <a:endParaRPr lang="en-GB" sz="1400" dirty="0"/>
          </a:p>
        </p:txBody>
      </p:sp>
      <p:sp>
        <p:nvSpPr>
          <p:cNvPr id="5" name="Text Placeholder 3">
            <a:extLst>
              <a:ext uri="{FF2B5EF4-FFF2-40B4-BE49-F238E27FC236}">
                <a16:creationId xmlns:a16="http://schemas.microsoft.com/office/drawing/2014/main" id="{5F26F232-EB7D-41EC-AE1A-255795680AB0}"/>
              </a:ext>
            </a:extLst>
          </p:cNvPr>
          <p:cNvSpPr txBox="1">
            <a:spLocks/>
          </p:cNvSpPr>
          <p:nvPr/>
        </p:nvSpPr>
        <p:spPr>
          <a:xfrm>
            <a:off x="5366657" y="1097280"/>
            <a:ext cx="6694714" cy="5283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Helvetica" panose="020B0604020202020204" pitchFamily="34" charset="0"/>
                <a:ea typeface="+mn-ea"/>
                <a:cs typeface="Helvetica"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Helvetica" panose="020B0604020202020204" pitchFamily="34" charset="0"/>
                <a:ea typeface="+mn-ea"/>
                <a:cs typeface="Helvetica"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Helvetica" panose="020B0604020202020204" pitchFamily="34" charset="0"/>
                <a:ea typeface="+mn-ea"/>
                <a:cs typeface="Helvetica"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Helvetica" panose="020B0604020202020204" pitchFamily="34" charset="0"/>
                <a:ea typeface="+mn-ea"/>
                <a:cs typeface="Helvetica"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Helvetica" panose="020B0604020202020204" pitchFamily="34" charset="0"/>
                <a:ea typeface="+mn-ea"/>
                <a:cs typeface="Helvetica"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2000" b="1" dirty="0"/>
              <a:t>Second Tab </a:t>
            </a:r>
            <a:r>
              <a:rPr lang="en-GB" sz="2000" dirty="0"/>
              <a:t>– Student Scenario Index. This will give you an idea of what your student is entitled to, based on their circumstances</a:t>
            </a:r>
          </a:p>
          <a:p>
            <a:endParaRPr lang="en-GB" sz="2000" dirty="0"/>
          </a:p>
          <a:p>
            <a:r>
              <a:rPr lang="en-GB" sz="2000" b="1" dirty="0"/>
              <a:t>Third Tab </a:t>
            </a:r>
            <a:r>
              <a:rPr lang="en-GB" sz="2000" dirty="0"/>
              <a:t>– Guide on how to complete the “HEP spreadsheet”</a:t>
            </a:r>
          </a:p>
          <a:p>
            <a:endParaRPr lang="en-GB" sz="2000" dirty="0"/>
          </a:p>
          <a:p>
            <a:r>
              <a:rPr lang="en-GB" sz="2000" b="1" dirty="0"/>
              <a:t>Fourth Tab </a:t>
            </a:r>
            <a:r>
              <a:rPr lang="en-GB" sz="2000" dirty="0"/>
              <a:t>– 25 days early payment calculator. This shows if the system will automatically calculate early payments for your student</a:t>
            </a:r>
          </a:p>
          <a:p>
            <a:endParaRPr lang="en-GB" sz="2000" dirty="0"/>
          </a:p>
          <a:p>
            <a:r>
              <a:rPr lang="en-GB" sz="2000" b="1" dirty="0"/>
              <a:t>Fifth tab </a:t>
            </a:r>
            <a:r>
              <a:rPr lang="en-GB" sz="2000" dirty="0"/>
              <a:t>– This section is where you will add your students details for their study abroad year which we will the use for entitlement and payment plans </a:t>
            </a:r>
          </a:p>
          <a:p>
            <a:endParaRPr lang="en-GB" sz="1400" dirty="0"/>
          </a:p>
        </p:txBody>
      </p:sp>
    </p:spTree>
    <p:extLst>
      <p:ext uri="{BB962C8B-B14F-4D97-AF65-F5344CB8AC3E}">
        <p14:creationId xmlns:p14="http://schemas.microsoft.com/office/powerpoint/2010/main" val="912911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8E550-A6FC-C257-BD33-E077831B1433}"/>
              </a:ext>
            </a:extLst>
          </p:cNvPr>
          <p:cNvSpPr>
            <a:spLocks noGrp="1"/>
          </p:cNvSpPr>
          <p:nvPr>
            <p:ph idx="1"/>
          </p:nvPr>
        </p:nvSpPr>
        <p:spPr>
          <a:xfrm>
            <a:off x="416560" y="2021839"/>
            <a:ext cx="10906171" cy="3799841"/>
          </a:xfrm>
        </p:spPr>
        <p:txBody>
          <a:bodyPr>
            <a:normAutofit/>
          </a:bodyPr>
          <a:lstStyle/>
          <a:p>
            <a:r>
              <a:rPr lang="en-GB" sz="2000" dirty="0"/>
              <a:t>We are going to go over some basics regarding the completion of the spreadsheet template</a:t>
            </a:r>
          </a:p>
          <a:p>
            <a:pPr marL="0" indent="0">
              <a:buNone/>
            </a:pPr>
            <a:endParaRPr lang="en-GB" sz="2000" dirty="0"/>
          </a:p>
          <a:p>
            <a:r>
              <a:rPr lang="en-GB" sz="2000" dirty="0"/>
              <a:t>When completing, please remember the spreadsheet is formulated to assist us arrange manual payments for your students</a:t>
            </a:r>
          </a:p>
          <a:p>
            <a:pPr marL="0" indent="0">
              <a:buNone/>
            </a:pPr>
            <a:endParaRPr lang="en-GB" sz="2000" dirty="0"/>
          </a:p>
          <a:p>
            <a:r>
              <a:rPr lang="en-GB" sz="2000" dirty="0"/>
              <a:t>please ensure you use the ‘paste values’ function in excel to ensure the data does not corrupt any formulas</a:t>
            </a:r>
          </a:p>
          <a:p>
            <a:pPr marL="0" indent="0">
              <a:buNone/>
            </a:pPr>
            <a:endParaRPr lang="en-GB" sz="2000" dirty="0"/>
          </a:p>
          <a:p>
            <a:endParaRPr lang="en-GB" dirty="0"/>
          </a:p>
        </p:txBody>
      </p:sp>
      <p:sp>
        <p:nvSpPr>
          <p:cNvPr id="5" name="Title 1">
            <a:extLst>
              <a:ext uri="{FF2B5EF4-FFF2-40B4-BE49-F238E27FC236}">
                <a16:creationId xmlns:a16="http://schemas.microsoft.com/office/drawing/2014/main" id="{A7CFB003-3210-ACC1-E480-57CF4446F39D}"/>
              </a:ext>
            </a:extLst>
          </p:cNvPr>
          <p:cNvSpPr>
            <a:spLocks noGrp="1"/>
          </p:cNvSpPr>
          <p:nvPr>
            <p:ph type="title"/>
          </p:nvPr>
        </p:nvSpPr>
        <p:spPr>
          <a:xfrm>
            <a:off x="2519680" y="662474"/>
            <a:ext cx="6969760" cy="466502"/>
          </a:xfrm>
        </p:spPr>
        <p:txBody>
          <a:bodyPr>
            <a:noAutofit/>
          </a:bodyPr>
          <a:lstStyle/>
          <a:p>
            <a:r>
              <a:rPr lang="en-GB" sz="2800" dirty="0"/>
              <a:t>Completing HEP Spreadsheet </a:t>
            </a:r>
          </a:p>
        </p:txBody>
      </p:sp>
    </p:spTree>
    <p:extLst>
      <p:ext uri="{BB962C8B-B14F-4D97-AF65-F5344CB8AC3E}">
        <p14:creationId xmlns:p14="http://schemas.microsoft.com/office/powerpoint/2010/main" val="1161283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1114-693E-4D20-84C8-EC7769771A65}"/>
              </a:ext>
            </a:extLst>
          </p:cNvPr>
          <p:cNvSpPr>
            <a:spLocks noGrp="1"/>
          </p:cNvSpPr>
          <p:nvPr>
            <p:ph type="title"/>
          </p:nvPr>
        </p:nvSpPr>
        <p:spPr>
          <a:xfrm>
            <a:off x="2600960" y="467360"/>
            <a:ext cx="5535466" cy="609600"/>
          </a:xfrm>
        </p:spPr>
        <p:txBody>
          <a:bodyPr>
            <a:normAutofit/>
          </a:bodyPr>
          <a:lstStyle/>
          <a:p>
            <a:r>
              <a:rPr lang="en-GB" sz="2800" dirty="0"/>
              <a:t>HEP Spreadsheet</a:t>
            </a:r>
          </a:p>
        </p:txBody>
      </p:sp>
      <p:pic>
        <p:nvPicPr>
          <p:cNvPr id="6" name="Picture 5">
            <a:extLst>
              <a:ext uri="{FF2B5EF4-FFF2-40B4-BE49-F238E27FC236}">
                <a16:creationId xmlns:a16="http://schemas.microsoft.com/office/drawing/2014/main" id="{8005E639-AFB7-9762-36CA-71940662FF09}"/>
              </a:ext>
            </a:extLst>
          </p:cNvPr>
          <p:cNvPicPr>
            <a:picLocks noChangeAspect="1"/>
          </p:cNvPicPr>
          <p:nvPr/>
        </p:nvPicPr>
        <p:blipFill>
          <a:blip r:embed="rId3"/>
          <a:stretch>
            <a:fillRect/>
          </a:stretch>
        </p:blipFill>
        <p:spPr>
          <a:xfrm>
            <a:off x="314960" y="1365056"/>
            <a:ext cx="11395374" cy="4023374"/>
          </a:xfrm>
          <a:prstGeom prst="rect">
            <a:avLst/>
          </a:prstGeom>
        </p:spPr>
      </p:pic>
      <p:sp>
        <p:nvSpPr>
          <p:cNvPr id="5" name="Arrow: Down 4">
            <a:extLst>
              <a:ext uri="{FF2B5EF4-FFF2-40B4-BE49-F238E27FC236}">
                <a16:creationId xmlns:a16="http://schemas.microsoft.com/office/drawing/2014/main" id="{A1D3CE9F-FAB3-E3C9-9551-13FC30D44495}"/>
              </a:ext>
            </a:extLst>
          </p:cNvPr>
          <p:cNvSpPr/>
          <p:nvPr/>
        </p:nvSpPr>
        <p:spPr>
          <a:xfrm>
            <a:off x="2600960" y="1076960"/>
            <a:ext cx="606490" cy="1050526"/>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489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1114-693E-4D20-84C8-EC7769771A65}"/>
              </a:ext>
            </a:extLst>
          </p:cNvPr>
          <p:cNvSpPr>
            <a:spLocks noGrp="1"/>
          </p:cNvSpPr>
          <p:nvPr>
            <p:ph type="title"/>
          </p:nvPr>
        </p:nvSpPr>
        <p:spPr>
          <a:xfrm>
            <a:off x="2547257" y="487680"/>
            <a:ext cx="5589169" cy="599440"/>
          </a:xfrm>
        </p:spPr>
        <p:txBody>
          <a:bodyPr>
            <a:normAutofit/>
          </a:bodyPr>
          <a:lstStyle/>
          <a:p>
            <a:r>
              <a:rPr lang="en-GB" sz="2000" dirty="0"/>
              <a:t>HEP Spreadsheet</a:t>
            </a:r>
          </a:p>
        </p:txBody>
      </p:sp>
      <p:sp>
        <p:nvSpPr>
          <p:cNvPr id="4" name="Text Placeholder 3">
            <a:extLst>
              <a:ext uri="{FF2B5EF4-FFF2-40B4-BE49-F238E27FC236}">
                <a16:creationId xmlns:a16="http://schemas.microsoft.com/office/drawing/2014/main" id="{0FF701F9-1888-419D-A156-1EC87E21175B}"/>
              </a:ext>
            </a:extLst>
          </p:cNvPr>
          <p:cNvSpPr>
            <a:spLocks noGrp="1"/>
          </p:cNvSpPr>
          <p:nvPr>
            <p:ph type="body" sz="half" idx="2"/>
          </p:nvPr>
        </p:nvSpPr>
        <p:spPr>
          <a:xfrm>
            <a:off x="423229" y="1785258"/>
            <a:ext cx="11454640" cy="2898709"/>
          </a:xfrm>
        </p:spPr>
        <p:txBody>
          <a:bodyPr>
            <a:normAutofit/>
          </a:bodyPr>
          <a:lstStyle/>
          <a:p>
            <a:r>
              <a:rPr lang="en-GB" sz="1400" dirty="0"/>
              <a:t>.</a:t>
            </a:r>
          </a:p>
        </p:txBody>
      </p:sp>
      <p:pic>
        <p:nvPicPr>
          <p:cNvPr id="5" name="Picture 4">
            <a:extLst>
              <a:ext uri="{FF2B5EF4-FFF2-40B4-BE49-F238E27FC236}">
                <a16:creationId xmlns:a16="http://schemas.microsoft.com/office/drawing/2014/main" id="{41017EB0-C3DA-ADAC-7A68-5CC36F733846}"/>
              </a:ext>
            </a:extLst>
          </p:cNvPr>
          <p:cNvPicPr>
            <a:picLocks noChangeAspect="1"/>
          </p:cNvPicPr>
          <p:nvPr/>
        </p:nvPicPr>
        <p:blipFill>
          <a:blip r:embed="rId3"/>
          <a:stretch>
            <a:fillRect/>
          </a:stretch>
        </p:blipFill>
        <p:spPr>
          <a:xfrm>
            <a:off x="548640" y="2042160"/>
            <a:ext cx="11274680" cy="3553205"/>
          </a:xfrm>
          <a:prstGeom prst="rect">
            <a:avLst/>
          </a:prstGeom>
        </p:spPr>
      </p:pic>
      <p:sp>
        <p:nvSpPr>
          <p:cNvPr id="3" name="Flowchart: Off-page Connector 2">
            <a:extLst>
              <a:ext uri="{FF2B5EF4-FFF2-40B4-BE49-F238E27FC236}">
                <a16:creationId xmlns:a16="http://schemas.microsoft.com/office/drawing/2014/main" id="{DEDA08F6-5109-46BB-F9ED-8470FC9608E5}"/>
              </a:ext>
            </a:extLst>
          </p:cNvPr>
          <p:cNvSpPr/>
          <p:nvPr/>
        </p:nvSpPr>
        <p:spPr>
          <a:xfrm>
            <a:off x="2547257" y="1262635"/>
            <a:ext cx="709127" cy="1078517"/>
          </a:xfrm>
          <a:prstGeom prst="flowChartOffpageConnecto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Term Type</a:t>
            </a:r>
          </a:p>
        </p:txBody>
      </p:sp>
      <p:sp>
        <p:nvSpPr>
          <p:cNvPr id="7" name="Flowchart: Off-page Connector 6">
            <a:extLst>
              <a:ext uri="{FF2B5EF4-FFF2-40B4-BE49-F238E27FC236}">
                <a16:creationId xmlns:a16="http://schemas.microsoft.com/office/drawing/2014/main" id="{C6771618-B5C0-9190-FFC0-137FCDBDDBCD}"/>
              </a:ext>
            </a:extLst>
          </p:cNvPr>
          <p:cNvSpPr/>
          <p:nvPr/>
        </p:nvSpPr>
        <p:spPr>
          <a:xfrm>
            <a:off x="10618237" y="511882"/>
            <a:ext cx="1314181" cy="2028118"/>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Number of instalments</a:t>
            </a:r>
          </a:p>
        </p:txBody>
      </p:sp>
    </p:spTree>
    <p:extLst>
      <p:ext uri="{BB962C8B-B14F-4D97-AF65-F5344CB8AC3E}">
        <p14:creationId xmlns:p14="http://schemas.microsoft.com/office/powerpoint/2010/main" val="174347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ABD97-E343-0461-1654-5D7A8CD49803}"/>
              </a:ext>
            </a:extLst>
          </p:cNvPr>
          <p:cNvSpPr>
            <a:spLocks noGrp="1"/>
          </p:cNvSpPr>
          <p:nvPr>
            <p:ph type="title"/>
          </p:nvPr>
        </p:nvSpPr>
        <p:spPr>
          <a:xfrm>
            <a:off x="2560320" y="518160"/>
            <a:ext cx="5394960" cy="589280"/>
          </a:xfrm>
        </p:spPr>
        <p:txBody>
          <a:bodyPr>
            <a:normAutofit/>
          </a:bodyPr>
          <a:lstStyle/>
          <a:p>
            <a:r>
              <a:rPr lang="en-GB" dirty="0"/>
              <a:t>Submitting Spreadsheet</a:t>
            </a:r>
          </a:p>
        </p:txBody>
      </p:sp>
      <p:sp>
        <p:nvSpPr>
          <p:cNvPr id="3" name="Content Placeholder 2">
            <a:extLst>
              <a:ext uri="{FF2B5EF4-FFF2-40B4-BE49-F238E27FC236}">
                <a16:creationId xmlns:a16="http://schemas.microsoft.com/office/drawing/2014/main" id="{04B18EBF-5656-AE36-32AC-CA8C6BCDE489}"/>
              </a:ext>
            </a:extLst>
          </p:cNvPr>
          <p:cNvSpPr>
            <a:spLocks noGrp="1"/>
          </p:cNvSpPr>
          <p:nvPr>
            <p:ph idx="1"/>
          </p:nvPr>
        </p:nvSpPr>
        <p:spPr>
          <a:xfrm>
            <a:off x="436880" y="1625600"/>
            <a:ext cx="11358880" cy="4074161"/>
          </a:xfrm>
        </p:spPr>
        <p:txBody>
          <a:bodyPr>
            <a:normAutofit/>
          </a:bodyPr>
          <a:lstStyle/>
          <a:p>
            <a:pPr marL="0" indent="0">
              <a:buNone/>
            </a:pPr>
            <a:endParaRPr lang="en-GB" sz="2000" dirty="0"/>
          </a:p>
          <a:p>
            <a:pPr marL="0" indent="0">
              <a:buNone/>
            </a:pPr>
            <a:r>
              <a:rPr lang="en-GB" sz="2000" dirty="0"/>
              <a:t>As advised last year, the new GDPR rules came into play</a:t>
            </a:r>
          </a:p>
          <a:p>
            <a:pPr marL="0" indent="0">
              <a:buNone/>
            </a:pPr>
            <a:endParaRPr lang="en-GB" sz="2000" dirty="0"/>
          </a:p>
          <a:p>
            <a:pPr marL="0" indent="0">
              <a:buNone/>
            </a:pPr>
            <a:r>
              <a:rPr lang="en-GB" sz="2000" dirty="0"/>
              <a:t>When you submit the spreadsheet, you must password protect this with your 4-digit HEP code</a:t>
            </a:r>
          </a:p>
          <a:p>
            <a:pPr marL="0" indent="0">
              <a:buNone/>
            </a:pPr>
            <a:endParaRPr lang="en-GB" sz="2000" dirty="0"/>
          </a:p>
          <a:p>
            <a:pPr marL="0" indent="0">
              <a:buNone/>
            </a:pPr>
            <a:r>
              <a:rPr lang="en-GB" sz="2000" dirty="0"/>
              <a:t>A help guide was issued with the 24/25 launch documentation</a:t>
            </a:r>
          </a:p>
          <a:p>
            <a:pPr marL="0" indent="0">
              <a:buNone/>
            </a:pPr>
            <a:endParaRPr lang="en-GB" sz="2000" dirty="0"/>
          </a:p>
          <a:p>
            <a:pPr marL="0" indent="0">
              <a:buNone/>
            </a:pPr>
            <a:r>
              <a:rPr lang="en-GB" sz="2000" dirty="0"/>
              <a:t>Should you be unaware of your HEP code, please speak with your registration team, Course admin team or Student record team</a:t>
            </a:r>
          </a:p>
          <a:p>
            <a:pPr marL="0" indent="0">
              <a:buNone/>
            </a:pPr>
            <a:endParaRPr lang="en-GB" sz="2000" dirty="0"/>
          </a:p>
        </p:txBody>
      </p:sp>
      <p:sp>
        <p:nvSpPr>
          <p:cNvPr id="4" name="Text Placeholder 3">
            <a:extLst>
              <a:ext uri="{FF2B5EF4-FFF2-40B4-BE49-F238E27FC236}">
                <a16:creationId xmlns:a16="http://schemas.microsoft.com/office/drawing/2014/main" id="{0922D3D6-2045-01DC-6786-F5E2A80072C0}"/>
              </a:ext>
            </a:extLst>
          </p:cNvPr>
          <p:cNvSpPr>
            <a:spLocks noGrp="1"/>
          </p:cNvSpPr>
          <p:nvPr>
            <p:ph type="body" sz="half" idx="2"/>
          </p:nvPr>
        </p:nvSpPr>
        <p:spPr>
          <a:xfrm>
            <a:off x="839788" y="4273420"/>
            <a:ext cx="10482943" cy="1323426"/>
          </a:xfrm>
        </p:spPr>
        <p:txBody>
          <a:bodyPr/>
          <a:lstStyle/>
          <a:p>
            <a:endParaRPr lang="en-GB" b="1" dirty="0">
              <a:solidFill>
                <a:srgbClr val="FF0000"/>
              </a:solidFill>
            </a:endParaRPr>
          </a:p>
          <a:p>
            <a:endParaRPr lang="en-GB" b="1" dirty="0">
              <a:solidFill>
                <a:srgbClr val="FF0000"/>
              </a:solidFill>
            </a:endParaRPr>
          </a:p>
          <a:p>
            <a:endParaRPr lang="en-GB" b="1" dirty="0">
              <a:solidFill>
                <a:srgbClr val="FF0000"/>
              </a:solidFill>
            </a:endParaRPr>
          </a:p>
          <a:p>
            <a:endParaRPr lang="en-GB" b="1" dirty="0">
              <a:solidFill>
                <a:srgbClr val="FF0000"/>
              </a:solidFill>
            </a:endParaRPr>
          </a:p>
          <a:p>
            <a:endParaRPr lang="en-GB" b="1" dirty="0">
              <a:solidFill>
                <a:srgbClr val="FF0000"/>
              </a:solidFill>
            </a:endParaRPr>
          </a:p>
          <a:p>
            <a:endParaRPr lang="en-GB" b="1" dirty="0">
              <a:solidFill>
                <a:srgbClr val="FF0000"/>
              </a:solidFill>
            </a:endParaRPr>
          </a:p>
        </p:txBody>
      </p:sp>
    </p:spTree>
    <p:extLst>
      <p:ext uri="{BB962C8B-B14F-4D97-AF65-F5344CB8AC3E}">
        <p14:creationId xmlns:p14="http://schemas.microsoft.com/office/powerpoint/2010/main" val="368029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1EB8-44BD-0054-0DC9-2FEA8226AB99}"/>
              </a:ext>
            </a:extLst>
          </p:cNvPr>
          <p:cNvSpPr>
            <a:spLocks noGrp="1"/>
          </p:cNvSpPr>
          <p:nvPr>
            <p:ph type="title"/>
          </p:nvPr>
        </p:nvSpPr>
        <p:spPr>
          <a:xfrm>
            <a:off x="1203157" y="2454443"/>
            <a:ext cx="3568867" cy="2524222"/>
          </a:xfrm>
        </p:spPr>
        <p:txBody>
          <a:bodyPr>
            <a:normAutofit/>
          </a:bodyPr>
          <a:lstStyle/>
          <a:p>
            <a:r>
              <a:rPr lang="en-GB" dirty="0"/>
              <a:t>Charmaine Valente </a:t>
            </a:r>
            <a:br>
              <a:rPr lang="en-GB" dirty="0"/>
            </a:br>
            <a:br>
              <a:rPr lang="en-GB" dirty="0"/>
            </a:br>
            <a:br>
              <a:rPr lang="en-GB" dirty="0"/>
            </a:br>
            <a:endParaRPr lang="en-GB" dirty="0"/>
          </a:p>
        </p:txBody>
      </p:sp>
      <p:sp>
        <p:nvSpPr>
          <p:cNvPr id="3" name="Content Placeholder 2">
            <a:extLst>
              <a:ext uri="{FF2B5EF4-FFF2-40B4-BE49-F238E27FC236}">
                <a16:creationId xmlns:a16="http://schemas.microsoft.com/office/drawing/2014/main" id="{B559B73E-FE7F-C52D-B118-23F0C380C9D8}"/>
              </a:ext>
            </a:extLst>
          </p:cNvPr>
          <p:cNvSpPr>
            <a:spLocks noGrp="1"/>
          </p:cNvSpPr>
          <p:nvPr>
            <p:ph idx="1"/>
          </p:nvPr>
        </p:nvSpPr>
        <p:spPr>
          <a:xfrm>
            <a:off x="5171607" y="2454443"/>
            <a:ext cx="6151124" cy="3142404"/>
          </a:xfrm>
        </p:spPr>
        <p:txBody>
          <a:bodyPr/>
          <a:lstStyle/>
          <a:p>
            <a:pPr marL="0" indent="0">
              <a:buNone/>
            </a:pPr>
            <a:r>
              <a:rPr lang="en-GB" dirty="0"/>
              <a:t>Introduction to the Student Loans Company Study Abroad administration and information and guidance session</a:t>
            </a:r>
          </a:p>
        </p:txBody>
      </p:sp>
    </p:spTree>
    <p:extLst>
      <p:ext uri="{BB962C8B-B14F-4D97-AF65-F5344CB8AC3E}">
        <p14:creationId xmlns:p14="http://schemas.microsoft.com/office/powerpoint/2010/main" val="150530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1114-693E-4D20-84C8-EC7769771A65}"/>
              </a:ext>
            </a:extLst>
          </p:cNvPr>
          <p:cNvSpPr>
            <a:spLocks noGrp="1"/>
          </p:cNvSpPr>
          <p:nvPr>
            <p:ph type="title"/>
          </p:nvPr>
        </p:nvSpPr>
        <p:spPr>
          <a:xfrm>
            <a:off x="2570480" y="538480"/>
            <a:ext cx="5982505" cy="497840"/>
          </a:xfrm>
        </p:spPr>
        <p:txBody>
          <a:bodyPr>
            <a:normAutofit/>
          </a:bodyPr>
          <a:lstStyle/>
          <a:p>
            <a:r>
              <a:rPr lang="en-GB" sz="2800" dirty="0"/>
              <a:t>Communication to the student</a:t>
            </a:r>
          </a:p>
        </p:txBody>
      </p:sp>
      <p:sp>
        <p:nvSpPr>
          <p:cNvPr id="4" name="Text Placeholder 3">
            <a:extLst>
              <a:ext uri="{FF2B5EF4-FFF2-40B4-BE49-F238E27FC236}">
                <a16:creationId xmlns:a16="http://schemas.microsoft.com/office/drawing/2014/main" id="{0FF701F9-1888-419D-A156-1EC87E21175B}"/>
              </a:ext>
            </a:extLst>
          </p:cNvPr>
          <p:cNvSpPr>
            <a:spLocks noGrp="1"/>
          </p:cNvSpPr>
          <p:nvPr>
            <p:ph type="body" sz="half" idx="2"/>
          </p:nvPr>
        </p:nvSpPr>
        <p:spPr>
          <a:xfrm>
            <a:off x="568960" y="1564640"/>
            <a:ext cx="11165840" cy="4318000"/>
          </a:xfrm>
        </p:spPr>
        <p:txBody>
          <a:bodyPr>
            <a:normAutofit fontScale="70000" lnSpcReduction="20000"/>
          </a:bodyPr>
          <a:lstStyle/>
          <a:p>
            <a:pPr>
              <a:lnSpc>
                <a:spcPct val="125000"/>
              </a:lnSpc>
            </a:pPr>
            <a:r>
              <a:rPr lang="en-GB" sz="2900" dirty="0">
                <a:solidFill>
                  <a:srgbClr val="1E1E1E"/>
                </a:solidFill>
                <a:latin typeface="Helvetica" pitchFamily="34" charset="0"/>
                <a:cs typeface="Arial" pitchFamily="34" charset="0"/>
              </a:rPr>
              <a:t>Students will continue to receive their standard notification of entitlement letter and can view their payment dates online. The system will still schedule the student's payments as per the UK course term dates</a:t>
            </a:r>
          </a:p>
          <a:p>
            <a:pPr>
              <a:lnSpc>
                <a:spcPct val="125000"/>
              </a:lnSpc>
            </a:pPr>
            <a:endParaRPr lang="en-GB" sz="2900" dirty="0">
              <a:solidFill>
                <a:srgbClr val="1E1E1E"/>
              </a:solidFill>
              <a:latin typeface="Helvetica" pitchFamily="34" charset="0"/>
              <a:cs typeface="Arial" pitchFamily="34" charset="0"/>
            </a:endParaRPr>
          </a:p>
          <a:p>
            <a:pPr>
              <a:lnSpc>
                <a:spcPct val="125000"/>
              </a:lnSpc>
            </a:pPr>
            <a:r>
              <a:rPr lang="en-GB" sz="2900" dirty="0">
                <a:solidFill>
                  <a:srgbClr val="1E1E1E"/>
                </a:solidFill>
                <a:latin typeface="Helvetica" pitchFamily="34" charset="0"/>
                <a:cs typeface="Arial" pitchFamily="34" charset="0"/>
              </a:rPr>
              <a:t>In order to ensure the student receives the correct information, we will send communication via email to all students who have been accepted for one of our manual payments.  This will inform them that we have received their request from their HEP, accepted this request, and what will happen next</a:t>
            </a:r>
          </a:p>
          <a:p>
            <a:pPr>
              <a:lnSpc>
                <a:spcPct val="125000"/>
              </a:lnSpc>
            </a:pPr>
            <a:endParaRPr lang="en-GB" sz="2900" dirty="0">
              <a:solidFill>
                <a:srgbClr val="1E1E1E"/>
              </a:solidFill>
              <a:latin typeface="Helvetica" pitchFamily="34" charset="0"/>
              <a:cs typeface="Arial" pitchFamily="34" charset="0"/>
            </a:endParaRPr>
          </a:p>
          <a:p>
            <a:pPr>
              <a:lnSpc>
                <a:spcPct val="125000"/>
              </a:lnSpc>
            </a:pPr>
            <a:r>
              <a:rPr lang="en-GB" sz="2900" dirty="0">
                <a:solidFill>
                  <a:srgbClr val="1E1E1E"/>
                </a:solidFill>
                <a:latin typeface="Helvetica" pitchFamily="34" charset="0"/>
                <a:cs typeface="Arial" pitchFamily="34" charset="0"/>
              </a:rPr>
              <a:t>We will then issue a further email once their application is fully approved, which will confirm their payment dates</a:t>
            </a:r>
          </a:p>
          <a:p>
            <a:endParaRPr lang="en-GB" dirty="0"/>
          </a:p>
        </p:txBody>
      </p:sp>
    </p:spTree>
    <p:extLst>
      <p:ext uri="{BB962C8B-B14F-4D97-AF65-F5344CB8AC3E}">
        <p14:creationId xmlns:p14="http://schemas.microsoft.com/office/powerpoint/2010/main" val="2283583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03C77A7-1D7E-403D-93B6-EC9791E5AFEF}"/>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7200" kern="1200" dirty="0">
                <a:solidFill>
                  <a:schemeClr val="tx1"/>
                </a:solidFill>
              </a:rPr>
              <a:t>How you can help us</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Text Placeholder 3">
            <a:extLst>
              <a:ext uri="{FF2B5EF4-FFF2-40B4-BE49-F238E27FC236}">
                <a16:creationId xmlns:a16="http://schemas.microsoft.com/office/drawing/2014/main" id="{AD49F406-B1C2-4122-A77D-578F470FE372}"/>
              </a:ext>
            </a:extLst>
          </p:cNvPr>
          <p:cNvGraphicFramePr/>
          <p:nvPr>
            <p:extLst>
              <p:ext uri="{D42A27DB-BD31-4B8C-83A1-F6EECF244321}">
                <p14:modId xmlns:p14="http://schemas.microsoft.com/office/powerpoint/2010/main" val="2850839635"/>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022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7BEF-AC89-4A94-BD1B-751FBA1212B8}"/>
              </a:ext>
            </a:extLst>
          </p:cNvPr>
          <p:cNvSpPr>
            <a:spLocks noGrp="1"/>
          </p:cNvSpPr>
          <p:nvPr>
            <p:ph type="title"/>
          </p:nvPr>
        </p:nvSpPr>
        <p:spPr>
          <a:xfrm>
            <a:off x="2533337" y="209862"/>
            <a:ext cx="6011055" cy="884420"/>
          </a:xfrm>
        </p:spPr>
        <p:txBody>
          <a:bodyPr>
            <a:normAutofit/>
          </a:bodyPr>
          <a:lstStyle/>
          <a:p>
            <a:r>
              <a:rPr lang="en-GB" sz="2800" dirty="0"/>
              <a:t>Common Requests</a:t>
            </a:r>
          </a:p>
        </p:txBody>
      </p:sp>
      <p:sp>
        <p:nvSpPr>
          <p:cNvPr id="4" name="Text Placeholder 3">
            <a:extLst>
              <a:ext uri="{FF2B5EF4-FFF2-40B4-BE49-F238E27FC236}">
                <a16:creationId xmlns:a16="http://schemas.microsoft.com/office/drawing/2014/main" id="{2E164990-3CFF-44F9-A279-D8A956CF15E1}"/>
              </a:ext>
            </a:extLst>
          </p:cNvPr>
          <p:cNvSpPr>
            <a:spLocks noGrp="1"/>
          </p:cNvSpPr>
          <p:nvPr>
            <p:ph type="body" sz="half" idx="2"/>
          </p:nvPr>
        </p:nvSpPr>
        <p:spPr>
          <a:xfrm>
            <a:off x="314794" y="1603948"/>
            <a:ext cx="11362544" cy="3992898"/>
          </a:xfrm>
        </p:spPr>
        <p:txBody>
          <a:bodyPr/>
          <a:lstStyle/>
          <a:p>
            <a:pPr>
              <a:lnSpc>
                <a:spcPct val="125000"/>
              </a:lnSpc>
            </a:pPr>
            <a:endParaRPr lang="en-GB" sz="2000" dirty="0">
              <a:solidFill>
                <a:srgbClr val="1E1E1E"/>
              </a:solidFill>
              <a:latin typeface="Helvetica"/>
              <a:cs typeface="Helvetica"/>
            </a:endParaRPr>
          </a:p>
          <a:p>
            <a:pPr marL="285750" indent="-285750">
              <a:lnSpc>
                <a:spcPct val="125000"/>
              </a:lnSpc>
              <a:buFont typeface="Arial" panose="020B0604020202020204" pitchFamily="34" charset="0"/>
              <a:buChar char="•"/>
            </a:pPr>
            <a:r>
              <a:rPr lang="en-GB" sz="2000" dirty="0">
                <a:solidFill>
                  <a:srgbClr val="1E1E1E"/>
                </a:solidFill>
                <a:latin typeface="Helvetica"/>
                <a:cs typeface="Helvetica"/>
              </a:rPr>
              <a:t>You have been asked for a CAB form when you have already submitted details via a spreadsheet</a:t>
            </a:r>
          </a:p>
          <a:p>
            <a:pPr marL="285750" indent="-285750">
              <a:lnSpc>
                <a:spcPct val="125000"/>
              </a:lnSpc>
              <a:buFont typeface="Arial" panose="020B0604020202020204" pitchFamily="34" charset="0"/>
              <a:buChar char="•"/>
            </a:pPr>
            <a:r>
              <a:rPr lang="en-GB" sz="2000" dirty="0">
                <a:solidFill>
                  <a:srgbClr val="1E1E1E"/>
                </a:solidFill>
                <a:latin typeface="Helvetica"/>
                <a:cs typeface="Helvetica"/>
              </a:rPr>
              <a:t>Student has contacted us stating that their funding is incorrect</a:t>
            </a:r>
          </a:p>
          <a:p>
            <a:pPr marL="285750" indent="-285750">
              <a:lnSpc>
                <a:spcPct val="125000"/>
              </a:lnSpc>
              <a:buFont typeface="Arial" panose="020B0604020202020204" pitchFamily="34" charset="0"/>
              <a:buChar char="•"/>
            </a:pPr>
            <a:endParaRPr lang="en-GB" sz="2000" dirty="0">
              <a:solidFill>
                <a:srgbClr val="1E1E1E"/>
              </a:solidFill>
              <a:latin typeface="Helvetica"/>
              <a:cs typeface="Helvetica"/>
            </a:endParaRPr>
          </a:p>
          <a:p>
            <a:pPr>
              <a:lnSpc>
                <a:spcPct val="125000"/>
              </a:lnSpc>
            </a:pPr>
            <a:r>
              <a:rPr lang="en-GB" sz="2000" dirty="0">
                <a:solidFill>
                  <a:srgbClr val="1E1E1E"/>
                </a:solidFill>
                <a:latin typeface="Helvetica"/>
                <a:cs typeface="Helvetica"/>
              </a:rPr>
              <a:t>We are here to help:</a:t>
            </a:r>
          </a:p>
          <a:p>
            <a:pPr>
              <a:lnSpc>
                <a:spcPct val="125000"/>
              </a:lnSpc>
            </a:pPr>
            <a:r>
              <a:rPr lang="en-GB" sz="2000" dirty="0">
                <a:solidFill>
                  <a:srgbClr val="1E1E1E"/>
                </a:solidFill>
                <a:latin typeface="Helvetica"/>
                <a:cs typeface="Helvetica"/>
              </a:rPr>
              <a:t>Email us at </a:t>
            </a:r>
            <a:r>
              <a:rPr lang="en-GB" sz="2000" dirty="0">
                <a:solidFill>
                  <a:srgbClr val="1E1E1E"/>
                </a:solidFill>
                <a:latin typeface="Helvetica"/>
                <a:cs typeface="Helvetica"/>
                <a:hlinkClick r:id="rId3"/>
              </a:rPr>
              <a:t>study_abroad@slc.co.uk</a:t>
            </a:r>
            <a:endParaRPr lang="en-GB" dirty="0"/>
          </a:p>
        </p:txBody>
      </p:sp>
    </p:spTree>
    <p:extLst>
      <p:ext uri="{BB962C8B-B14F-4D97-AF65-F5344CB8AC3E}">
        <p14:creationId xmlns:p14="http://schemas.microsoft.com/office/powerpoint/2010/main" val="3547801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A3A1B-00BD-4565-BA78-4B358BA1D081}"/>
              </a:ext>
            </a:extLst>
          </p:cNvPr>
          <p:cNvSpPr>
            <a:spLocks noGrp="1"/>
          </p:cNvSpPr>
          <p:nvPr>
            <p:ph type="title"/>
          </p:nvPr>
        </p:nvSpPr>
        <p:spPr>
          <a:xfrm>
            <a:off x="2514600" y="85726"/>
            <a:ext cx="6877050" cy="981074"/>
          </a:xfrm>
        </p:spPr>
        <p:txBody>
          <a:bodyPr>
            <a:normAutofit/>
          </a:bodyPr>
          <a:lstStyle/>
          <a:p>
            <a:r>
              <a:rPr lang="en-GB" sz="2800" dirty="0"/>
              <a:t>Withdrawals/Suspensions</a:t>
            </a:r>
          </a:p>
        </p:txBody>
      </p:sp>
      <p:sp>
        <p:nvSpPr>
          <p:cNvPr id="4" name="Text Placeholder 3">
            <a:extLst>
              <a:ext uri="{FF2B5EF4-FFF2-40B4-BE49-F238E27FC236}">
                <a16:creationId xmlns:a16="http://schemas.microsoft.com/office/drawing/2014/main" id="{1C04BB0C-3DEE-4F4C-B285-566D019C8B0D}"/>
              </a:ext>
            </a:extLst>
          </p:cNvPr>
          <p:cNvSpPr>
            <a:spLocks noGrp="1"/>
          </p:cNvSpPr>
          <p:nvPr>
            <p:ph type="body" sz="half" idx="2"/>
          </p:nvPr>
        </p:nvSpPr>
        <p:spPr>
          <a:xfrm>
            <a:off x="342900" y="1259633"/>
            <a:ext cx="11525250" cy="4973216"/>
          </a:xfrm>
        </p:spPr>
        <p:txBody>
          <a:bodyPr>
            <a:normAutofit/>
          </a:bodyPr>
          <a:lstStyle/>
          <a:p>
            <a:endParaRPr lang="en-GB" sz="2000" dirty="0"/>
          </a:p>
          <a:p>
            <a:r>
              <a:rPr lang="en-GB" sz="2000" dirty="0"/>
              <a:t>You will have students who change their minds or external forces will create challenges</a:t>
            </a:r>
          </a:p>
          <a:p>
            <a:endParaRPr lang="en-GB" sz="2000" dirty="0"/>
          </a:p>
          <a:p>
            <a:r>
              <a:rPr lang="en-GB" sz="2000" dirty="0"/>
              <a:t>Email us the details as soon as you can.</a:t>
            </a:r>
          </a:p>
          <a:p>
            <a:endParaRPr lang="en-GB" sz="2000" dirty="0"/>
          </a:p>
          <a:p>
            <a:pPr marL="285750" indent="-285750">
              <a:buFont typeface="Arial" panose="020B0604020202020204" pitchFamily="34" charset="0"/>
              <a:buChar char="•"/>
            </a:pPr>
            <a:r>
              <a:rPr lang="en-GB" sz="2000" dirty="0"/>
              <a:t>Students deciding to stay at university for the year</a:t>
            </a:r>
          </a:p>
          <a:p>
            <a:pPr marL="285750" indent="-285750">
              <a:buFont typeface="Arial" panose="020B0604020202020204" pitchFamily="34" charset="0"/>
              <a:buChar char="•"/>
            </a:pPr>
            <a:r>
              <a:rPr lang="en-GB" sz="2000" dirty="0"/>
              <a:t>Students returning to the UK during the year</a:t>
            </a:r>
          </a:p>
          <a:p>
            <a:pPr marL="285750" indent="-285750">
              <a:buFont typeface="Arial" panose="020B0604020202020204" pitchFamily="34" charset="0"/>
              <a:buChar char="•"/>
            </a:pPr>
            <a:r>
              <a:rPr lang="en-GB" sz="2000" dirty="0"/>
              <a:t>Students suspending their studies during the year</a:t>
            </a:r>
          </a:p>
          <a:p>
            <a:pPr marL="285750" indent="-285750">
              <a:buFont typeface="Arial" panose="020B0604020202020204" pitchFamily="34" charset="0"/>
              <a:buChar char="•"/>
            </a:pPr>
            <a:endParaRPr lang="en-GB" sz="2000" dirty="0"/>
          </a:p>
          <a:p>
            <a:r>
              <a:rPr lang="en-GB" sz="2000" dirty="0"/>
              <a:t>Not informing us of any changes can result in students being in an overpayment.</a:t>
            </a:r>
          </a:p>
          <a:p>
            <a:r>
              <a:rPr lang="en-GB" sz="2000" dirty="0"/>
              <a:t>If suspending for the rest of the year or withdrawing from the course, please send the usual COC</a:t>
            </a:r>
          </a:p>
          <a:p>
            <a:endParaRPr lang="en-GB" dirty="0"/>
          </a:p>
        </p:txBody>
      </p:sp>
    </p:spTree>
    <p:extLst>
      <p:ext uri="{BB962C8B-B14F-4D97-AF65-F5344CB8AC3E}">
        <p14:creationId xmlns:p14="http://schemas.microsoft.com/office/powerpoint/2010/main" val="2762870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58C6F-6A2D-F1F6-D01A-FAFD3E2B1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E29FD3-38E1-C7BD-838A-BE86185FD2AE}"/>
              </a:ext>
            </a:extLst>
          </p:cNvPr>
          <p:cNvSpPr>
            <a:spLocks noGrp="1"/>
          </p:cNvSpPr>
          <p:nvPr>
            <p:ph type="title"/>
          </p:nvPr>
        </p:nvSpPr>
        <p:spPr>
          <a:xfrm>
            <a:off x="2552700" y="457200"/>
            <a:ext cx="3045211" cy="628650"/>
          </a:xfrm>
        </p:spPr>
        <p:txBody>
          <a:bodyPr>
            <a:normAutofit/>
          </a:bodyPr>
          <a:lstStyle/>
          <a:p>
            <a:r>
              <a:rPr lang="en-GB" sz="2800" dirty="0"/>
              <a:t>RECAP</a:t>
            </a:r>
          </a:p>
        </p:txBody>
      </p:sp>
      <p:sp>
        <p:nvSpPr>
          <p:cNvPr id="4" name="Text Placeholder 3">
            <a:extLst>
              <a:ext uri="{FF2B5EF4-FFF2-40B4-BE49-F238E27FC236}">
                <a16:creationId xmlns:a16="http://schemas.microsoft.com/office/drawing/2014/main" id="{4B8DDDFD-4B8C-06BC-E244-664E818EA239}"/>
              </a:ext>
            </a:extLst>
          </p:cNvPr>
          <p:cNvSpPr>
            <a:spLocks noGrp="1"/>
          </p:cNvSpPr>
          <p:nvPr>
            <p:ph type="body" sz="half" idx="2"/>
          </p:nvPr>
        </p:nvSpPr>
        <p:spPr>
          <a:xfrm>
            <a:off x="361950" y="1400175"/>
            <a:ext cx="10733513" cy="4196671"/>
          </a:xfrm>
        </p:spPr>
        <p:txBody>
          <a:bodyPr>
            <a:normAutofit/>
          </a:bodyPr>
          <a:lstStyle/>
          <a:p>
            <a:pPr marL="285750" indent="-285750">
              <a:lnSpc>
                <a:spcPct val="125000"/>
              </a:lnSpc>
              <a:buFont typeface="Arial" panose="020B0604020202020204" pitchFamily="34" charset="0"/>
              <a:buChar char="•"/>
            </a:pPr>
            <a:endParaRPr lang="en-GB" sz="2000" dirty="0">
              <a:solidFill>
                <a:srgbClr val="1E1E1E"/>
              </a:solidFill>
              <a:latin typeface="Helvetica"/>
              <a:cs typeface="Helvetica"/>
            </a:endParaRPr>
          </a:p>
          <a:p>
            <a:pPr marL="285750" indent="-285750">
              <a:lnSpc>
                <a:spcPct val="125000"/>
              </a:lnSpc>
              <a:buFont typeface="Arial" panose="020B0604020202020204" pitchFamily="34" charset="0"/>
              <a:buChar char="•"/>
            </a:pPr>
            <a:r>
              <a:rPr lang="en-GB" sz="2000" dirty="0">
                <a:solidFill>
                  <a:srgbClr val="1E1E1E"/>
                </a:solidFill>
                <a:latin typeface="Helvetica"/>
                <a:cs typeface="Helvetica"/>
              </a:rPr>
              <a:t>What Manual Payments we offer</a:t>
            </a:r>
          </a:p>
          <a:p>
            <a:pPr marL="285750" indent="-285750">
              <a:lnSpc>
                <a:spcPct val="125000"/>
              </a:lnSpc>
              <a:buFont typeface="Arial" panose="020B0604020202020204" pitchFamily="34" charset="0"/>
              <a:buChar char="•"/>
            </a:pPr>
            <a:r>
              <a:rPr lang="en-GB" sz="2000" dirty="0">
                <a:solidFill>
                  <a:srgbClr val="1E1E1E"/>
                </a:solidFill>
                <a:latin typeface="Helvetica"/>
                <a:cs typeface="Helvetica"/>
              </a:rPr>
              <a:t>The difference between Study Abroad and a Work Placement abroad and the effect of Turing</a:t>
            </a:r>
          </a:p>
          <a:p>
            <a:pPr marL="285750" indent="-285750">
              <a:lnSpc>
                <a:spcPct val="125000"/>
              </a:lnSpc>
              <a:buFont typeface="Arial" panose="020B0604020202020204" pitchFamily="34" charset="0"/>
              <a:buChar char="•"/>
            </a:pPr>
            <a:r>
              <a:rPr lang="en-GB" sz="2000" dirty="0">
                <a:solidFill>
                  <a:srgbClr val="1E1E1E"/>
                </a:solidFill>
                <a:latin typeface="Helvetica"/>
                <a:cs typeface="Helvetica"/>
              </a:rPr>
              <a:t>How to request manual payments</a:t>
            </a:r>
          </a:p>
          <a:p>
            <a:pPr marL="285750" indent="-285750">
              <a:lnSpc>
                <a:spcPct val="125000"/>
              </a:lnSpc>
              <a:buFont typeface="Arial" panose="020B0604020202020204" pitchFamily="34" charset="0"/>
              <a:buChar char="•"/>
            </a:pPr>
            <a:r>
              <a:rPr lang="en-GB" sz="2000" dirty="0">
                <a:solidFill>
                  <a:srgbClr val="1E1E1E"/>
                </a:solidFill>
                <a:latin typeface="Helvetica"/>
                <a:cs typeface="Helvetica"/>
              </a:rPr>
              <a:t>A quick look at the Spreadsheet content</a:t>
            </a:r>
          </a:p>
          <a:p>
            <a:pPr marL="285750" indent="-285750">
              <a:lnSpc>
                <a:spcPct val="125000"/>
              </a:lnSpc>
              <a:buFont typeface="Arial" panose="020B0604020202020204" pitchFamily="34" charset="0"/>
              <a:buChar char="•"/>
            </a:pPr>
            <a:r>
              <a:rPr lang="en-GB" sz="2000" dirty="0">
                <a:solidFill>
                  <a:srgbClr val="1E1E1E"/>
                </a:solidFill>
                <a:latin typeface="Helvetica"/>
                <a:cs typeface="Helvetica"/>
              </a:rPr>
              <a:t>How to submit with the Passcode</a:t>
            </a:r>
          </a:p>
          <a:p>
            <a:pPr marL="285750" indent="-285750">
              <a:lnSpc>
                <a:spcPct val="125000"/>
              </a:lnSpc>
              <a:buFont typeface="Arial" panose="020B0604020202020204" pitchFamily="34" charset="0"/>
              <a:buChar char="•"/>
            </a:pPr>
            <a:r>
              <a:rPr lang="en-GB" sz="2000" dirty="0">
                <a:solidFill>
                  <a:srgbClr val="1E1E1E"/>
                </a:solidFill>
                <a:latin typeface="Helvetica"/>
                <a:cs typeface="Helvetica"/>
              </a:rPr>
              <a:t>Keeping us in the loop with changes</a:t>
            </a:r>
          </a:p>
          <a:p>
            <a:pPr marL="285750" indent="-285750">
              <a:lnSpc>
                <a:spcPct val="125000"/>
              </a:lnSpc>
              <a:buFont typeface="Arial" panose="020B0604020202020204" pitchFamily="34" charset="0"/>
              <a:buChar char="•"/>
            </a:pPr>
            <a:endParaRPr lang="en-GB" dirty="0">
              <a:solidFill>
                <a:srgbClr val="1E1E1E"/>
              </a:solidFill>
              <a:latin typeface="Helvetica"/>
              <a:cs typeface="Helvetica"/>
            </a:endParaRPr>
          </a:p>
          <a:p>
            <a:pPr marL="285750" indent="-285750">
              <a:lnSpc>
                <a:spcPct val="125000"/>
              </a:lnSpc>
              <a:buFont typeface="Arial" panose="020B0604020202020204" pitchFamily="34" charset="0"/>
              <a:buChar char="•"/>
            </a:pPr>
            <a:endParaRPr lang="en-GB" dirty="0">
              <a:solidFill>
                <a:srgbClr val="1E1E1E"/>
              </a:solidFill>
              <a:latin typeface="Helvetica"/>
              <a:cs typeface="Helvetica"/>
            </a:endParaRPr>
          </a:p>
          <a:p>
            <a:pPr marL="285750" indent="-285750">
              <a:lnSpc>
                <a:spcPct val="125000"/>
              </a:lnSpc>
              <a:buFont typeface="Arial" panose="020B0604020202020204" pitchFamily="34" charset="0"/>
              <a:buChar char="•"/>
            </a:pPr>
            <a:endParaRPr lang="en-GB" dirty="0">
              <a:solidFill>
                <a:srgbClr val="1E1E1E"/>
              </a:solidFill>
              <a:latin typeface="Helvetica"/>
              <a:cs typeface="Helvetica"/>
            </a:endParaRPr>
          </a:p>
          <a:p>
            <a:pPr marL="285750" indent="-285750">
              <a:lnSpc>
                <a:spcPct val="125000"/>
              </a:lnSpc>
              <a:buFont typeface="Arial" panose="020B0604020202020204" pitchFamily="34" charset="0"/>
              <a:buChar char="•"/>
            </a:pPr>
            <a:endParaRPr lang="en-GB" dirty="0">
              <a:solidFill>
                <a:srgbClr val="1E1E1E"/>
              </a:solidFill>
              <a:latin typeface="Helvetica"/>
              <a:cs typeface="Helvetica"/>
            </a:endParaRPr>
          </a:p>
          <a:p>
            <a:pPr marL="285750" indent="-285750">
              <a:lnSpc>
                <a:spcPct val="125000"/>
              </a:lnSpc>
              <a:buFont typeface="Arial" panose="020B0604020202020204" pitchFamily="34" charset="0"/>
              <a:buChar char="•"/>
            </a:pPr>
            <a:endParaRPr lang="en-GB" dirty="0">
              <a:solidFill>
                <a:srgbClr val="1E1E1E"/>
              </a:solidFill>
              <a:latin typeface="Helvetica"/>
              <a:cs typeface="Helvetica"/>
            </a:endParaRPr>
          </a:p>
          <a:p>
            <a:pPr marL="285750" indent="-285750">
              <a:lnSpc>
                <a:spcPct val="125000"/>
              </a:lnSpc>
              <a:buFont typeface="Arial" panose="020B0604020202020204" pitchFamily="34" charset="0"/>
              <a:buChar char="•"/>
            </a:pPr>
            <a:endParaRPr lang="en-GB" sz="2000" dirty="0">
              <a:solidFill>
                <a:srgbClr val="1E1E1E"/>
              </a:solidFill>
              <a:latin typeface="Helvetica"/>
              <a:cs typeface="Helvetica"/>
            </a:endParaRPr>
          </a:p>
          <a:p>
            <a:endParaRPr lang="en-GB" dirty="0"/>
          </a:p>
        </p:txBody>
      </p:sp>
    </p:spTree>
    <p:extLst>
      <p:ext uri="{BB962C8B-B14F-4D97-AF65-F5344CB8AC3E}">
        <p14:creationId xmlns:p14="http://schemas.microsoft.com/office/powerpoint/2010/main" val="63558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FD8E-C9D4-4F7A-8DD2-F000D5230259}"/>
              </a:ext>
            </a:extLst>
          </p:cNvPr>
          <p:cNvSpPr>
            <a:spLocks noGrp="1"/>
          </p:cNvSpPr>
          <p:nvPr>
            <p:ph type="title"/>
          </p:nvPr>
        </p:nvSpPr>
        <p:spPr>
          <a:xfrm>
            <a:off x="2619374" y="561976"/>
            <a:ext cx="4733926" cy="523874"/>
          </a:xfrm>
        </p:spPr>
        <p:txBody>
          <a:bodyPr>
            <a:normAutofit/>
          </a:bodyPr>
          <a:lstStyle/>
          <a:p>
            <a:r>
              <a:rPr lang="en-GB" sz="2800" dirty="0"/>
              <a:t>SFW Study Abroad</a:t>
            </a:r>
          </a:p>
        </p:txBody>
      </p:sp>
      <p:sp>
        <p:nvSpPr>
          <p:cNvPr id="4" name="Text Placeholder 3">
            <a:extLst>
              <a:ext uri="{FF2B5EF4-FFF2-40B4-BE49-F238E27FC236}">
                <a16:creationId xmlns:a16="http://schemas.microsoft.com/office/drawing/2014/main" id="{884EDE2F-4BC0-4E83-88E5-6C5AA149D591}"/>
              </a:ext>
            </a:extLst>
          </p:cNvPr>
          <p:cNvSpPr>
            <a:spLocks noGrp="1"/>
          </p:cNvSpPr>
          <p:nvPr>
            <p:ph type="body" sz="half" idx="2"/>
          </p:nvPr>
        </p:nvSpPr>
        <p:spPr>
          <a:xfrm>
            <a:off x="390526" y="1785258"/>
            <a:ext cx="11400982" cy="3811588"/>
          </a:xfrm>
        </p:spPr>
        <p:txBody>
          <a:bodyPr>
            <a:norm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000" dirty="0"/>
              <a:t>Offer same manual payments and process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HEP spreadsheet still the same – use the same one from the bulk email sent by SFE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Send spreadsheet back but to:  </a:t>
            </a:r>
            <a:r>
              <a:rPr lang="en-GB" sz="2000" u="sng" dirty="0">
                <a:solidFill>
                  <a:srgbClr val="0563C1"/>
                </a:solidFill>
                <a:effectLst/>
                <a:ea typeface="Calibri" panose="020F0502020204030204" pitchFamily="34" charset="0"/>
                <a:hlinkClick r:id="rId3"/>
              </a:rPr>
              <a:t>sfw_sfo2@slc.co.uk</a:t>
            </a:r>
            <a:endParaRPr lang="en-GB" sz="2000" dirty="0">
              <a:effectLst/>
              <a:ea typeface="Calibri" panose="020F0502020204030204" pitchFamily="34" charset="0"/>
            </a:endParaRP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2118956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question mark in a speech bubble.">
            <a:extLst>
              <a:ext uri="{FF2B5EF4-FFF2-40B4-BE49-F238E27FC236}">
                <a16:creationId xmlns:a16="http://schemas.microsoft.com/office/drawing/2014/main" id="{AB9CCA57-7E71-4050-BFA2-8BCE9A6A8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582" y="1091184"/>
            <a:ext cx="6859118" cy="4675632"/>
          </a:xfrm>
          <a:prstGeom prst="rect">
            <a:avLst/>
          </a:prstGeom>
        </p:spPr>
      </p:pic>
      <p:sp>
        <p:nvSpPr>
          <p:cNvPr id="19" name="Title 18">
            <a:extLst>
              <a:ext uri="{FF2B5EF4-FFF2-40B4-BE49-F238E27FC236}">
                <a16:creationId xmlns:a16="http://schemas.microsoft.com/office/drawing/2014/main" id="{7F025223-7342-40C0-8354-37496C538D8B}"/>
              </a:ext>
            </a:extLst>
          </p:cNvPr>
          <p:cNvSpPr>
            <a:spLocks noGrp="1"/>
          </p:cNvSpPr>
          <p:nvPr>
            <p:ph type="title"/>
          </p:nvPr>
        </p:nvSpPr>
        <p:spPr>
          <a:xfrm>
            <a:off x="2676525" y="590550"/>
            <a:ext cx="3495675" cy="500634"/>
          </a:xfrm>
        </p:spPr>
        <p:txBody>
          <a:bodyPr>
            <a:normAutofit/>
          </a:bodyPr>
          <a:lstStyle/>
          <a:p>
            <a:r>
              <a:rPr lang="en-GB" sz="2800" dirty="0"/>
              <a:t>Question time</a:t>
            </a:r>
          </a:p>
        </p:txBody>
      </p:sp>
      <p:sp>
        <p:nvSpPr>
          <p:cNvPr id="3" name="TextBox 2">
            <a:extLst>
              <a:ext uri="{FF2B5EF4-FFF2-40B4-BE49-F238E27FC236}">
                <a16:creationId xmlns:a16="http://schemas.microsoft.com/office/drawing/2014/main" id="{C364BB66-268A-A9AB-22AA-68EA1B85E652}"/>
              </a:ext>
            </a:extLst>
          </p:cNvPr>
          <p:cNvSpPr txBox="1"/>
          <p:nvPr/>
        </p:nvSpPr>
        <p:spPr>
          <a:xfrm>
            <a:off x="2551582" y="5792136"/>
            <a:ext cx="6097554" cy="369332"/>
          </a:xfrm>
          <a:prstGeom prst="rect">
            <a:avLst/>
          </a:prstGeom>
          <a:noFill/>
        </p:spPr>
        <p:txBody>
          <a:bodyPr wrap="square">
            <a:spAutoFit/>
          </a:bodyPr>
          <a:lstStyle/>
          <a:p>
            <a:pPr algn="ctr">
              <a:spcBef>
                <a:spcPct val="20000"/>
              </a:spcBef>
            </a:pPr>
            <a:r>
              <a:rPr lang="en-GB" dirty="0">
                <a:solidFill>
                  <a:srgbClr val="000000"/>
                </a:solidFill>
                <a:latin typeface="Helvetica"/>
                <a:cs typeface="Helvetica"/>
                <a:sym typeface="Wingdings" charset="0"/>
              </a:rPr>
              <a:t>Email: study_abroad@slc.co.uk</a:t>
            </a:r>
          </a:p>
        </p:txBody>
      </p:sp>
    </p:spTree>
    <p:extLst>
      <p:ext uri="{BB962C8B-B14F-4D97-AF65-F5344CB8AC3E}">
        <p14:creationId xmlns:p14="http://schemas.microsoft.com/office/powerpoint/2010/main" val="41116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131F0-B0B8-4C8F-88C5-F0229ACBB40F}"/>
              </a:ext>
            </a:extLst>
          </p:cNvPr>
          <p:cNvSpPr>
            <a:spLocks noGrp="1"/>
          </p:cNvSpPr>
          <p:nvPr>
            <p:ph type="title"/>
          </p:nvPr>
        </p:nvSpPr>
        <p:spPr>
          <a:xfrm>
            <a:off x="2578307" y="479685"/>
            <a:ext cx="8361833" cy="734518"/>
          </a:xfrm>
        </p:spPr>
        <p:txBody>
          <a:bodyPr/>
          <a:lstStyle/>
          <a:p>
            <a:r>
              <a:rPr lang="en-GB" dirty="0"/>
              <a:t>Study Abroad Assessors</a:t>
            </a:r>
          </a:p>
        </p:txBody>
      </p:sp>
      <p:sp>
        <p:nvSpPr>
          <p:cNvPr id="5" name="Content Placeholder 4">
            <a:extLst>
              <a:ext uri="{FF2B5EF4-FFF2-40B4-BE49-F238E27FC236}">
                <a16:creationId xmlns:a16="http://schemas.microsoft.com/office/drawing/2014/main" id="{EFC1BE3A-6BF1-4EB9-81AB-D11EBD1F133A}"/>
              </a:ext>
            </a:extLst>
          </p:cNvPr>
          <p:cNvSpPr>
            <a:spLocks noGrp="1"/>
          </p:cNvSpPr>
          <p:nvPr>
            <p:ph sz="half" idx="1"/>
          </p:nvPr>
        </p:nvSpPr>
        <p:spPr>
          <a:xfrm>
            <a:off x="568710" y="1888760"/>
            <a:ext cx="11394689" cy="3102965"/>
          </a:xfrm>
        </p:spPr>
        <p:txBody>
          <a:bodyPr>
            <a:normAutofit fontScale="25000" lnSpcReduction="20000"/>
          </a:bodyPr>
          <a:lstStyle/>
          <a:p>
            <a:pPr marL="0" indent="0">
              <a:buNone/>
            </a:pPr>
            <a:r>
              <a:rPr lang="en-GB" sz="9600" dirty="0"/>
              <a:t>Our team consists of </a:t>
            </a:r>
            <a:r>
              <a:rPr lang="en-GB" sz="9600" b="1" dirty="0"/>
              <a:t>5 core assessors </a:t>
            </a:r>
            <a:r>
              <a:rPr lang="en-GB" sz="9600" dirty="0"/>
              <a:t>who’s work specifically includes student finance study abroad applications</a:t>
            </a:r>
          </a:p>
          <a:p>
            <a:endParaRPr lang="en-GB" sz="9600" dirty="0"/>
          </a:p>
          <a:p>
            <a:endParaRPr lang="en-GB" sz="9600" dirty="0"/>
          </a:p>
          <a:p>
            <a:r>
              <a:rPr lang="en-GB" sz="9600" dirty="0"/>
              <a:t>Andrew Matthews</a:t>
            </a:r>
          </a:p>
          <a:p>
            <a:r>
              <a:rPr lang="en-GB" sz="9600" dirty="0"/>
              <a:t>Charlene Hind</a:t>
            </a:r>
          </a:p>
          <a:p>
            <a:r>
              <a:rPr lang="en-GB" sz="9600" dirty="0"/>
              <a:t>Megan Ham</a:t>
            </a:r>
          </a:p>
          <a:p>
            <a:r>
              <a:rPr lang="en-GB" sz="9600" dirty="0"/>
              <a:t>Sue Connor</a:t>
            </a:r>
          </a:p>
          <a:p>
            <a:r>
              <a:rPr lang="en-GB" sz="9600" dirty="0"/>
              <a:t>Laura Coates</a:t>
            </a:r>
          </a:p>
          <a:p>
            <a:endParaRPr lang="en-GB" sz="2000" dirty="0"/>
          </a:p>
          <a:p>
            <a:endParaRPr lang="en-GB" sz="2000" dirty="0"/>
          </a:p>
          <a:p>
            <a:pPr marL="0" indent="0">
              <a:buNone/>
            </a:pPr>
            <a:r>
              <a:rPr lang="en-GB" sz="1400" dirty="0">
                <a:solidFill>
                  <a:srgbClr val="000000"/>
                </a:solidFill>
                <a:latin typeface="Helvetica"/>
                <a:cs typeface="Helvetica"/>
                <a:sym typeface="Wingdings" charset="0"/>
              </a:rPr>
              <a:t>				</a:t>
            </a:r>
            <a:r>
              <a:rPr lang="en-GB" sz="8000" dirty="0">
                <a:solidFill>
                  <a:srgbClr val="000000"/>
                </a:solidFill>
                <a:latin typeface="Helvetica"/>
                <a:cs typeface="Helvetica"/>
                <a:sym typeface="Wingdings" charset="0"/>
              </a:rPr>
              <a:t>Email: study_abroad@slc.co.uk</a:t>
            </a:r>
          </a:p>
          <a:p>
            <a:endParaRPr lang="en-GB" sz="2000" dirty="0"/>
          </a:p>
          <a:p>
            <a:pPr marL="0" indent="0">
              <a:buNone/>
            </a:pPr>
            <a:r>
              <a:rPr lang="en-GB" sz="1800" dirty="0"/>
              <a:t> </a:t>
            </a:r>
          </a:p>
        </p:txBody>
      </p:sp>
    </p:spTree>
    <p:extLst>
      <p:ext uri="{BB962C8B-B14F-4D97-AF65-F5344CB8AC3E}">
        <p14:creationId xmlns:p14="http://schemas.microsoft.com/office/powerpoint/2010/main" val="197236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131F0-B0B8-4C8F-88C5-F0229ACBB40F}"/>
              </a:ext>
            </a:extLst>
          </p:cNvPr>
          <p:cNvSpPr>
            <a:spLocks noGrp="1"/>
          </p:cNvSpPr>
          <p:nvPr>
            <p:ph type="title"/>
          </p:nvPr>
        </p:nvSpPr>
        <p:spPr>
          <a:xfrm>
            <a:off x="2653259" y="434715"/>
            <a:ext cx="8286882" cy="779488"/>
          </a:xfrm>
        </p:spPr>
        <p:txBody>
          <a:bodyPr/>
          <a:lstStyle/>
          <a:p>
            <a:r>
              <a:rPr lang="en-GB" dirty="0"/>
              <a:t>Study Abroad Assessors</a:t>
            </a:r>
          </a:p>
        </p:txBody>
      </p:sp>
      <p:sp>
        <p:nvSpPr>
          <p:cNvPr id="5" name="Content Placeholder 4">
            <a:extLst>
              <a:ext uri="{FF2B5EF4-FFF2-40B4-BE49-F238E27FC236}">
                <a16:creationId xmlns:a16="http://schemas.microsoft.com/office/drawing/2014/main" id="{EFC1BE3A-6BF1-4EB9-81AB-D11EBD1F133A}"/>
              </a:ext>
            </a:extLst>
          </p:cNvPr>
          <p:cNvSpPr>
            <a:spLocks noGrp="1"/>
          </p:cNvSpPr>
          <p:nvPr>
            <p:ph sz="half" idx="1"/>
          </p:nvPr>
        </p:nvSpPr>
        <p:spPr>
          <a:xfrm>
            <a:off x="350521" y="1905000"/>
            <a:ext cx="11506700" cy="3851223"/>
          </a:xfrm>
        </p:spPr>
        <p:txBody>
          <a:bodyPr>
            <a:normAutofit/>
          </a:bodyPr>
          <a:lstStyle/>
          <a:p>
            <a:r>
              <a:rPr lang="en-GB" sz="2000" dirty="0">
                <a:latin typeface="Helvetica" pitchFamily="34" charset="0"/>
              </a:rPr>
              <a:t>The Study Abroad Team was created to assist students who will be studying or working abroad throughout the academic year who require their student finance entitlement to be paid outside of the standard instalment structure/payment dates</a:t>
            </a:r>
          </a:p>
          <a:p>
            <a:endParaRPr lang="en-GB" sz="2000" dirty="0"/>
          </a:p>
          <a:p>
            <a:pPr marL="0" indent="0">
              <a:buNone/>
            </a:pPr>
            <a:endParaRPr lang="en-GB" sz="2000" dirty="0"/>
          </a:p>
          <a:p>
            <a:r>
              <a:rPr lang="en-GB" sz="2000" dirty="0">
                <a:latin typeface="Helvetica" pitchFamily="34" charset="0"/>
              </a:rPr>
              <a:t>Our main priority is to process manual payments for students who require their payments outside of the standard instalment structure, based on information provided by the HEPs. We are also here to assist HEPs with any study/work abroad queries which are not easily resolved using the guidance materials provided either by us or through the practitioner website</a:t>
            </a:r>
          </a:p>
          <a:p>
            <a:pPr>
              <a:lnSpc>
                <a:spcPct val="125000"/>
              </a:lnSpc>
            </a:pPr>
            <a:endParaRPr lang="en-GB" sz="2000" u="sng" dirty="0">
              <a:solidFill>
                <a:srgbClr val="1E1E1E"/>
              </a:solidFill>
              <a:latin typeface="Helvetica" pitchFamily="34" charset="0"/>
              <a:cs typeface="Helvetica"/>
            </a:endParaRPr>
          </a:p>
        </p:txBody>
      </p:sp>
    </p:spTree>
    <p:extLst>
      <p:ext uri="{BB962C8B-B14F-4D97-AF65-F5344CB8AC3E}">
        <p14:creationId xmlns:p14="http://schemas.microsoft.com/office/powerpoint/2010/main" val="246013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131F0-B0B8-4C8F-88C5-F0229ACBB40F}"/>
              </a:ext>
            </a:extLst>
          </p:cNvPr>
          <p:cNvSpPr>
            <a:spLocks noGrp="1"/>
          </p:cNvSpPr>
          <p:nvPr>
            <p:ph type="title"/>
          </p:nvPr>
        </p:nvSpPr>
        <p:spPr>
          <a:xfrm>
            <a:off x="2503357" y="0"/>
            <a:ext cx="9308892" cy="1603948"/>
          </a:xfrm>
        </p:spPr>
        <p:txBody>
          <a:bodyPr/>
          <a:lstStyle/>
          <a:p>
            <a:r>
              <a:rPr lang="en-GB" dirty="0"/>
              <a:t>Study Abroad Process &amp; Evidence – Core Assessing</a:t>
            </a:r>
          </a:p>
        </p:txBody>
      </p:sp>
      <p:sp>
        <p:nvSpPr>
          <p:cNvPr id="5" name="Content Placeholder 4">
            <a:extLst>
              <a:ext uri="{FF2B5EF4-FFF2-40B4-BE49-F238E27FC236}">
                <a16:creationId xmlns:a16="http://schemas.microsoft.com/office/drawing/2014/main" id="{EFC1BE3A-6BF1-4EB9-81AB-D11EBD1F133A}"/>
              </a:ext>
            </a:extLst>
          </p:cNvPr>
          <p:cNvSpPr>
            <a:spLocks noGrp="1"/>
          </p:cNvSpPr>
          <p:nvPr>
            <p:ph sz="half" idx="1"/>
          </p:nvPr>
        </p:nvSpPr>
        <p:spPr>
          <a:xfrm>
            <a:off x="379751" y="1229194"/>
            <a:ext cx="11432497" cy="4482058"/>
          </a:xfrm>
        </p:spPr>
        <p:txBody>
          <a:bodyPr>
            <a:normAutofit/>
          </a:bodyPr>
          <a:lstStyle/>
          <a:p>
            <a:pPr marL="8890" indent="0">
              <a:lnSpc>
                <a:spcPct val="106000"/>
              </a:lnSpc>
              <a:spcAft>
                <a:spcPts val="15"/>
              </a:spcAft>
              <a:buNone/>
            </a:pPr>
            <a:r>
              <a:rPr lang="en-GB" sz="2000" dirty="0"/>
              <a:t>When a student indicates that they will be studying abroad for all or part of the academic year: </a:t>
            </a:r>
          </a:p>
          <a:p>
            <a:pPr marL="351790" indent="-342900">
              <a:lnSpc>
                <a:spcPct val="106000"/>
              </a:lnSpc>
              <a:spcAft>
                <a:spcPts val="15"/>
              </a:spcAft>
              <a:buFont typeface="+mj-lt"/>
              <a:buAutoNum type="arabicPeriod"/>
            </a:pPr>
            <a:r>
              <a:rPr lang="en-GB" sz="2000" dirty="0"/>
              <a:t>Assessor will check the study abroad </a:t>
            </a:r>
            <a:r>
              <a:rPr lang="en-GB" sz="2000" b="1" dirty="0"/>
              <a:t>spreadsheet - ‘HEP confirmation’ </a:t>
            </a:r>
            <a:r>
              <a:rPr lang="en-GB" sz="2000" dirty="0"/>
              <a:t>in the first instance.</a:t>
            </a:r>
          </a:p>
          <a:p>
            <a:pPr marL="351790" indent="-342900">
              <a:lnSpc>
                <a:spcPct val="106000"/>
              </a:lnSpc>
              <a:spcAft>
                <a:spcPts val="15"/>
              </a:spcAft>
              <a:buFont typeface="+mj-lt"/>
              <a:buAutoNum type="arabicPeriod"/>
            </a:pPr>
            <a:r>
              <a:rPr lang="en-GB" sz="2000" dirty="0"/>
              <a:t>If this does not confirm then they will check to see if we have received a CAB form or a letter from the HEP</a:t>
            </a:r>
          </a:p>
          <a:p>
            <a:pPr marL="351790" indent="-342900">
              <a:lnSpc>
                <a:spcPct val="106000"/>
              </a:lnSpc>
              <a:spcAft>
                <a:spcPts val="15"/>
              </a:spcAft>
              <a:buFont typeface="+mj-lt"/>
              <a:buAutoNum type="arabicPeriod"/>
            </a:pPr>
            <a:r>
              <a:rPr lang="en-GB" sz="2000" dirty="0"/>
              <a:t>The university website can also be used to confirm that the course they are on offers study abroad. If the study abroad option is confirmed, then the application can be assessed as such</a:t>
            </a:r>
          </a:p>
          <a:p>
            <a:pPr marL="351790" indent="-342900">
              <a:lnSpc>
                <a:spcPct val="106000"/>
              </a:lnSpc>
              <a:spcAft>
                <a:spcPts val="15"/>
              </a:spcAft>
              <a:buFont typeface="+mj-lt"/>
              <a:buAutoNum type="arabicPeriod"/>
            </a:pPr>
            <a:endParaRPr lang="en-GB" sz="2000" dirty="0"/>
          </a:p>
          <a:p>
            <a:pPr marL="8890" indent="0">
              <a:lnSpc>
                <a:spcPct val="106000"/>
              </a:lnSpc>
              <a:spcAft>
                <a:spcPts val="15"/>
              </a:spcAft>
              <a:buNone/>
            </a:pPr>
            <a:r>
              <a:rPr lang="en-GB" sz="2000" dirty="0"/>
              <a:t>If a study abroad period cannot be confirmed, then the application will be assessed as though they are at </a:t>
            </a:r>
            <a:r>
              <a:rPr lang="en-GB" sz="2000" b="1" dirty="0"/>
              <a:t>their home university </a:t>
            </a:r>
            <a:r>
              <a:rPr lang="en-GB" sz="2000" dirty="0"/>
              <a:t>for that period and the student will be sent an email requesting the </a:t>
            </a:r>
            <a:r>
              <a:rPr lang="en-GB" sz="2000" b="1" dirty="0"/>
              <a:t>university confirm </a:t>
            </a:r>
            <a:r>
              <a:rPr lang="en-GB" sz="2000" dirty="0"/>
              <a:t>the study abroad dates by providing confirmation electronically on the study abroad spreadsheet or alternatively either a CAB form or a letter confirming the study abroad dates</a:t>
            </a:r>
          </a:p>
          <a:p>
            <a:pPr marL="0" indent="0">
              <a:buNone/>
            </a:pPr>
            <a:endParaRPr lang="en-GB" sz="1800" dirty="0"/>
          </a:p>
        </p:txBody>
      </p:sp>
    </p:spTree>
    <p:extLst>
      <p:ext uri="{BB962C8B-B14F-4D97-AF65-F5344CB8AC3E}">
        <p14:creationId xmlns:p14="http://schemas.microsoft.com/office/powerpoint/2010/main" val="306114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ople working on a machine">
            <a:extLst>
              <a:ext uri="{FF2B5EF4-FFF2-40B4-BE49-F238E27FC236}">
                <a16:creationId xmlns:a16="http://schemas.microsoft.com/office/drawing/2014/main" id="{CD045296-EC69-4AE4-A098-12D85465B18C}"/>
              </a:ext>
            </a:extLst>
          </p:cNvPr>
          <p:cNvPicPr>
            <a:picLocks noChangeAspect="1"/>
          </p:cNvPicPr>
          <p:nvPr/>
        </p:nvPicPr>
        <p:blipFill rotWithShape="1">
          <a:blip r:embed="rId3">
            <a:extLst>
              <a:ext uri="{28A0092B-C50C-407E-A947-70E740481C1C}">
                <a14:useLocalDpi xmlns:a14="http://schemas.microsoft.com/office/drawing/2010/main" val="0"/>
              </a:ext>
            </a:extLst>
          </a:blip>
          <a:srcRect l="9745" r="20891" b="2442"/>
          <a:stretch/>
        </p:blipFill>
        <p:spPr>
          <a:xfrm>
            <a:off x="5936104" y="10"/>
            <a:ext cx="6255895"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1C131F0-B0B8-4C8F-88C5-F0229ACBB40F}"/>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dirty="0"/>
              <a:t>Placement Abroad</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EFC1BE3A-6BF1-4EB9-81AB-D11EBD1F133A}"/>
              </a:ext>
            </a:extLst>
          </p:cNvPr>
          <p:cNvSpPr>
            <a:spLocks noGrp="1"/>
          </p:cNvSpPr>
          <p:nvPr>
            <p:ph sz="half" idx="1"/>
          </p:nvPr>
        </p:nvSpPr>
        <p:spPr>
          <a:xfrm>
            <a:off x="371094" y="2718054"/>
            <a:ext cx="5173672" cy="3207258"/>
          </a:xfrm>
        </p:spPr>
        <p:txBody>
          <a:bodyPr vert="horz" lIns="91440" tIns="45720" rIns="91440" bIns="45720" rtlCol="0" anchor="t">
            <a:normAutofit/>
          </a:bodyPr>
          <a:lstStyle/>
          <a:p>
            <a:pPr marL="8890">
              <a:spcAft>
                <a:spcPts val="15"/>
              </a:spcAft>
            </a:pPr>
            <a:r>
              <a:rPr lang="en-US" sz="2000" dirty="0"/>
              <a:t>Work placements abroad are not classed as study</a:t>
            </a:r>
          </a:p>
          <a:p>
            <a:pPr marL="8890">
              <a:spcAft>
                <a:spcPts val="15"/>
              </a:spcAft>
            </a:pPr>
            <a:r>
              <a:rPr lang="en-US" sz="2000" dirty="0"/>
              <a:t>These are not awarded the abroad rate of maintenance loan. These students are entitled to the reduced rate of maintenance loan</a:t>
            </a:r>
          </a:p>
          <a:p>
            <a:pPr marL="8890">
              <a:spcAft>
                <a:spcPts val="15"/>
              </a:spcAft>
            </a:pPr>
            <a:r>
              <a:rPr lang="en-US" sz="2000" dirty="0"/>
              <a:t>The only work placements abroad which would receive the abroad maintenance loan would be students in receipt of Turing funding</a:t>
            </a:r>
          </a:p>
        </p:txBody>
      </p:sp>
    </p:spTree>
    <p:extLst>
      <p:ext uri="{BB962C8B-B14F-4D97-AF65-F5344CB8AC3E}">
        <p14:creationId xmlns:p14="http://schemas.microsoft.com/office/powerpoint/2010/main" val="378143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DE43-E67A-4972-AED7-5A06D6EF9A25}"/>
              </a:ext>
            </a:extLst>
          </p:cNvPr>
          <p:cNvSpPr>
            <a:spLocks noGrp="1"/>
          </p:cNvSpPr>
          <p:nvPr>
            <p:ph type="title"/>
          </p:nvPr>
        </p:nvSpPr>
        <p:spPr>
          <a:xfrm>
            <a:off x="2519680" y="528320"/>
            <a:ext cx="6334760" cy="568960"/>
          </a:xfrm>
        </p:spPr>
        <p:txBody>
          <a:bodyPr>
            <a:normAutofit/>
          </a:bodyPr>
          <a:lstStyle/>
          <a:p>
            <a:r>
              <a:rPr lang="en-GB" sz="2800" dirty="0"/>
              <a:t>Manual Payments Offered</a:t>
            </a:r>
          </a:p>
        </p:txBody>
      </p:sp>
      <p:sp>
        <p:nvSpPr>
          <p:cNvPr id="4" name="Text Placeholder 3">
            <a:extLst>
              <a:ext uri="{FF2B5EF4-FFF2-40B4-BE49-F238E27FC236}">
                <a16:creationId xmlns:a16="http://schemas.microsoft.com/office/drawing/2014/main" id="{D4DD8C4C-7E53-4AF7-B464-36ED8ACBF9B1}"/>
              </a:ext>
            </a:extLst>
          </p:cNvPr>
          <p:cNvSpPr>
            <a:spLocks noGrp="1"/>
          </p:cNvSpPr>
          <p:nvPr>
            <p:ph type="body" sz="half" idx="2"/>
          </p:nvPr>
        </p:nvSpPr>
        <p:spPr>
          <a:xfrm>
            <a:off x="505838" y="1371600"/>
            <a:ext cx="11080279" cy="4225246"/>
          </a:xfrm>
        </p:spPr>
        <p:txBody>
          <a:bodyPr>
            <a:normAutofit fontScale="85000" lnSpcReduction="10000"/>
          </a:bodyPr>
          <a:lstStyle/>
          <a:p>
            <a:r>
              <a:rPr lang="en-GB" sz="2400" dirty="0">
                <a:latin typeface="Helvetica" pitchFamily="34" charset="0"/>
              </a:rPr>
              <a:t>We </a:t>
            </a:r>
            <a:r>
              <a:rPr lang="en-GB" sz="2400" b="1" dirty="0">
                <a:latin typeface="Helvetica" pitchFamily="34" charset="0"/>
              </a:rPr>
              <a:t>offer three types </a:t>
            </a:r>
            <a:r>
              <a:rPr lang="en-GB" sz="2400" dirty="0">
                <a:latin typeface="Helvetica" pitchFamily="34" charset="0"/>
              </a:rPr>
              <a:t>of manual payments to assist students who are studying (or on placement) abroad</a:t>
            </a:r>
          </a:p>
          <a:p>
            <a:endParaRPr lang="en-GB" sz="2400" dirty="0">
              <a:latin typeface="Helvetica" pitchFamily="34" charset="0"/>
            </a:endParaRPr>
          </a:p>
          <a:p>
            <a:r>
              <a:rPr lang="en-GB" sz="2400" dirty="0">
                <a:latin typeface="Helvetica" pitchFamily="34" charset="0"/>
              </a:rPr>
              <a:t>These are</a:t>
            </a:r>
            <a:r>
              <a:rPr lang="en-GB" sz="2400" dirty="0"/>
              <a:t>:</a:t>
            </a:r>
          </a:p>
          <a:p>
            <a:pPr marL="342900" indent="-342900">
              <a:buFont typeface="Arial" panose="020B0604020202020204" pitchFamily="34" charset="0"/>
              <a:buChar char="•"/>
            </a:pPr>
            <a:r>
              <a:rPr lang="en-GB" sz="2400" dirty="0">
                <a:latin typeface="Helvetica" pitchFamily="34" charset="0"/>
              </a:rPr>
              <a:t>First Instalment paid early </a:t>
            </a:r>
            <a:endParaRPr lang="en-GB" sz="2400" dirty="0"/>
          </a:p>
          <a:p>
            <a:pPr marL="342900" indent="-342900">
              <a:buFont typeface="Arial" panose="020B0604020202020204" pitchFamily="34" charset="0"/>
              <a:buChar char="•"/>
            </a:pPr>
            <a:r>
              <a:rPr lang="en-GB" sz="2400" dirty="0">
                <a:latin typeface="Helvetica" pitchFamily="34" charset="0"/>
              </a:rPr>
              <a:t>Full Entitlement paid in two instalments  </a:t>
            </a:r>
          </a:p>
          <a:p>
            <a:pPr marL="342900" indent="-342900">
              <a:buFont typeface="Arial" panose="020B0604020202020204" pitchFamily="34" charset="0"/>
              <a:buChar char="•"/>
            </a:pPr>
            <a:r>
              <a:rPr lang="en-GB" sz="2400" dirty="0">
                <a:latin typeface="Helvetica" pitchFamily="34" charset="0"/>
              </a:rPr>
              <a:t>Full Entitlement paid in one instalment</a:t>
            </a:r>
          </a:p>
          <a:p>
            <a:endParaRPr lang="en-GB" sz="2400" dirty="0">
              <a:latin typeface="Helvetica" pitchFamily="34" charset="0"/>
            </a:endParaRPr>
          </a:p>
          <a:p>
            <a:r>
              <a:rPr lang="en-GB" sz="2400" dirty="0">
                <a:latin typeface="Helvetica" pitchFamily="34" charset="0"/>
              </a:rPr>
              <a:t>A student can request one of the manual payments providing we have confirmation of the study abroad or placement from their HEP and that the student is in a </a:t>
            </a:r>
            <a:r>
              <a:rPr lang="en-GB" sz="2400" dirty="0"/>
              <a:t>country </a:t>
            </a:r>
            <a:r>
              <a:rPr lang="en-GB" sz="2400" dirty="0">
                <a:latin typeface="Helvetica" pitchFamily="34" charset="0"/>
              </a:rPr>
              <a:t>eligible</a:t>
            </a:r>
            <a:r>
              <a:rPr lang="en-GB" sz="2400" dirty="0"/>
              <a:t> for that request </a:t>
            </a:r>
            <a:endParaRPr lang="en-GB" sz="2400" dirty="0">
              <a:latin typeface="Helvetica" pitchFamily="34" charset="0"/>
            </a:endParaRPr>
          </a:p>
          <a:p>
            <a:r>
              <a:rPr lang="en-GB" sz="2400" dirty="0">
                <a:latin typeface="Helvetica" pitchFamily="34" charset="0"/>
              </a:rPr>
              <a:t> </a:t>
            </a:r>
          </a:p>
          <a:p>
            <a:r>
              <a:rPr lang="en-GB" sz="2400" dirty="0"/>
              <a:t>For 1 and 2 instalments, early payment can also be requested</a:t>
            </a:r>
          </a:p>
          <a:p>
            <a:pPr marL="342900" indent="-342900">
              <a:buFont typeface="Arial" panose="020B0604020202020204" pitchFamily="34" charset="0"/>
              <a:buChar char="•"/>
            </a:pPr>
            <a:endParaRPr lang="en-GB" sz="2000" dirty="0">
              <a:latin typeface="Helvetica" pitchFamily="34" charset="0"/>
            </a:endParaRPr>
          </a:p>
          <a:p>
            <a:endParaRPr lang="en-GB" sz="2000" dirty="0"/>
          </a:p>
        </p:txBody>
      </p:sp>
    </p:spTree>
    <p:extLst>
      <p:ext uri="{BB962C8B-B14F-4D97-AF65-F5344CB8AC3E}">
        <p14:creationId xmlns:p14="http://schemas.microsoft.com/office/powerpoint/2010/main" val="37814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DE43-E67A-4972-AED7-5A06D6EF9A25}"/>
              </a:ext>
            </a:extLst>
          </p:cNvPr>
          <p:cNvSpPr>
            <a:spLocks noGrp="1"/>
          </p:cNvSpPr>
          <p:nvPr>
            <p:ph type="title"/>
          </p:nvPr>
        </p:nvSpPr>
        <p:spPr>
          <a:xfrm>
            <a:off x="2590800" y="518160"/>
            <a:ext cx="5713444" cy="594360"/>
          </a:xfrm>
        </p:spPr>
        <p:txBody>
          <a:bodyPr>
            <a:normAutofit/>
          </a:bodyPr>
          <a:lstStyle/>
          <a:p>
            <a:r>
              <a:rPr lang="en-GB" sz="2800" dirty="0"/>
              <a:t>First Instalment Paid Early</a:t>
            </a:r>
            <a:endParaRPr lang="en-GB" sz="2800" dirty="0">
              <a:latin typeface="Helvetica" pitchFamily="34" charset="0"/>
            </a:endParaRPr>
          </a:p>
        </p:txBody>
      </p:sp>
      <p:sp>
        <p:nvSpPr>
          <p:cNvPr id="4" name="Text Placeholder 3">
            <a:extLst>
              <a:ext uri="{FF2B5EF4-FFF2-40B4-BE49-F238E27FC236}">
                <a16:creationId xmlns:a16="http://schemas.microsoft.com/office/drawing/2014/main" id="{D4DD8C4C-7E53-4AF7-B464-36ED8ACBF9B1}"/>
              </a:ext>
            </a:extLst>
          </p:cNvPr>
          <p:cNvSpPr>
            <a:spLocks noGrp="1"/>
          </p:cNvSpPr>
          <p:nvPr>
            <p:ph type="body" sz="half" idx="2"/>
          </p:nvPr>
        </p:nvSpPr>
        <p:spPr>
          <a:xfrm>
            <a:off x="544750" y="2396690"/>
            <a:ext cx="6183310" cy="2774281"/>
          </a:xfrm>
        </p:spPr>
        <p:txBody>
          <a:bodyPr>
            <a:normAutofit/>
          </a:bodyPr>
          <a:lstStyle/>
          <a:p>
            <a:r>
              <a:rPr lang="en-GB" sz="2000" dirty="0"/>
              <a:t>The system automatically pays 25 days prior to UK term 1 start date for any student who is abroad in term 1. If payment is required prior to this, student will be accepted for early payment</a:t>
            </a:r>
          </a:p>
          <a:p>
            <a:endParaRPr lang="en-GB" sz="2000" dirty="0"/>
          </a:p>
          <a:p>
            <a:r>
              <a:rPr lang="en-GB" sz="2000" dirty="0"/>
              <a:t>Requirements:</a:t>
            </a:r>
          </a:p>
          <a:p>
            <a:pPr marL="342900" indent="-342900">
              <a:buFont typeface="Arial" panose="020B0604020202020204" pitchFamily="34" charset="0"/>
              <a:buChar char="•"/>
            </a:pPr>
            <a:r>
              <a:rPr lang="en-GB" sz="2000" dirty="0">
                <a:latin typeface="Helvetica" pitchFamily="34" charset="0"/>
              </a:rPr>
              <a:t>No </a:t>
            </a:r>
            <a:r>
              <a:rPr lang="en-GB" sz="2000" dirty="0"/>
              <a:t>restriction, provided the student is abroad in term 1</a:t>
            </a:r>
          </a:p>
          <a:p>
            <a:endParaRPr lang="en-GB" sz="2000" dirty="0"/>
          </a:p>
          <a:p>
            <a:endParaRPr lang="en-GB" sz="2000" dirty="0">
              <a:latin typeface="Helvetica" pitchFamily="34" charset="0"/>
            </a:endParaRPr>
          </a:p>
          <a:p>
            <a:endParaRPr lang="en-GB" sz="2000" dirty="0"/>
          </a:p>
        </p:txBody>
      </p:sp>
      <p:pic>
        <p:nvPicPr>
          <p:cNvPr id="3" name="Content Placeholder 2" descr="6 Best Places to Study Abroad | Simplilearn">
            <a:extLst>
              <a:ext uri="{FF2B5EF4-FFF2-40B4-BE49-F238E27FC236}">
                <a16:creationId xmlns:a16="http://schemas.microsoft.com/office/drawing/2014/main" id="{5094B2A1-87F0-6BFF-A8D2-E61F6A271F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18685" y="2396690"/>
            <a:ext cx="4932057" cy="277428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69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DE43-E67A-4972-AED7-5A06D6EF9A25}"/>
              </a:ext>
            </a:extLst>
          </p:cNvPr>
          <p:cNvSpPr>
            <a:spLocks noGrp="1"/>
          </p:cNvSpPr>
          <p:nvPr>
            <p:ph type="title"/>
          </p:nvPr>
        </p:nvSpPr>
        <p:spPr>
          <a:xfrm>
            <a:off x="2550160" y="558800"/>
            <a:ext cx="8773160" cy="523240"/>
          </a:xfrm>
        </p:spPr>
        <p:txBody>
          <a:bodyPr>
            <a:normAutofit/>
          </a:bodyPr>
          <a:lstStyle/>
          <a:p>
            <a:r>
              <a:rPr lang="en-GB" sz="2800" dirty="0">
                <a:latin typeface="Helvetica" pitchFamily="34" charset="0"/>
              </a:rPr>
              <a:t>Full Entitlement Paid In Two Instalments</a:t>
            </a:r>
          </a:p>
        </p:txBody>
      </p:sp>
      <p:sp>
        <p:nvSpPr>
          <p:cNvPr id="4" name="Text Placeholder 3">
            <a:extLst>
              <a:ext uri="{FF2B5EF4-FFF2-40B4-BE49-F238E27FC236}">
                <a16:creationId xmlns:a16="http://schemas.microsoft.com/office/drawing/2014/main" id="{D4DD8C4C-7E53-4AF7-B464-36ED8ACBF9B1}"/>
              </a:ext>
            </a:extLst>
          </p:cNvPr>
          <p:cNvSpPr>
            <a:spLocks noGrp="1"/>
          </p:cNvSpPr>
          <p:nvPr>
            <p:ph type="body" sz="half" idx="2"/>
          </p:nvPr>
        </p:nvSpPr>
        <p:spPr>
          <a:xfrm>
            <a:off x="558800" y="1940560"/>
            <a:ext cx="5537201" cy="3563550"/>
          </a:xfrm>
        </p:spPr>
        <p:txBody>
          <a:bodyPr>
            <a:normAutofit/>
          </a:bodyPr>
          <a:lstStyle/>
          <a:p>
            <a:r>
              <a:rPr lang="en-GB" sz="2000" dirty="0"/>
              <a:t>Requirements: </a:t>
            </a:r>
          </a:p>
          <a:p>
            <a:r>
              <a:rPr lang="en-GB" sz="2000" dirty="0">
                <a:latin typeface="Helvetica" pitchFamily="34" charset="0"/>
              </a:rPr>
              <a:t>50/50 Split</a:t>
            </a:r>
            <a:endParaRPr lang="en-GB" sz="2000" dirty="0"/>
          </a:p>
          <a:p>
            <a:pPr marL="342900" indent="-342900">
              <a:buFont typeface="Arial" panose="020B0604020202020204" pitchFamily="34" charset="0"/>
              <a:buChar char="•"/>
            </a:pPr>
            <a:r>
              <a:rPr lang="en-GB" sz="2000" dirty="0"/>
              <a:t>C</a:t>
            </a:r>
            <a:r>
              <a:rPr lang="en-GB" sz="2000" dirty="0">
                <a:latin typeface="Helvetica" pitchFamily="34" charset="0"/>
              </a:rPr>
              <a:t>ountries outside </a:t>
            </a:r>
            <a:r>
              <a:rPr lang="en-GB" sz="2000" dirty="0"/>
              <a:t>Europe</a:t>
            </a:r>
            <a:endParaRPr lang="en-GB" sz="2000" dirty="0">
              <a:latin typeface="Helvetica" pitchFamily="34" charset="0"/>
            </a:endParaRPr>
          </a:p>
          <a:p>
            <a:pPr marL="342900" indent="-342900">
              <a:buFont typeface="Arial" panose="020B0604020202020204" pitchFamily="34" charset="0"/>
              <a:buChar char="•"/>
            </a:pPr>
            <a:r>
              <a:rPr lang="en-GB" sz="2000" dirty="0"/>
              <a:t>Full Year Abroad </a:t>
            </a:r>
          </a:p>
          <a:p>
            <a:endParaRPr lang="en-GB" sz="2000" dirty="0">
              <a:latin typeface="Helvetica" pitchFamily="34" charset="0"/>
            </a:endParaRPr>
          </a:p>
          <a:p>
            <a:r>
              <a:rPr lang="en-GB" sz="2000" dirty="0"/>
              <a:t>33/67</a:t>
            </a:r>
          </a:p>
          <a:p>
            <a:pPr marL="342900" indent="-342900">
              <a:buFont typeface="Arial" panose="020B0604020202020204" pitchFamily="34" charset="0"/>
              <a:buChar char="•"/>
            </a:pPr>
            <a:r>
              <a:rPr lang="en-GB" sz="2000" dirty="0">
                <a:latin typeface="Helvetica" pitchFamily="34" charset="0"/>
              </a:rPr>
              <a:t>Term 1 in </a:t>
            </a:r>
            <a:r>
              <a:rPr lang="en-GB" sz="2000" dirty="0"/>
              <a:t>United Kingdom or Europe </a:t>
            </a:r>
          </a:p>
          <a:p>
            <a:pPr marL="342900" indent="-342900">
              <a:buFont typeface="Arial" panose="020B0604020202020204" pitchFamily="34" charset="0"/>
              <a:buChar char="•"/>
            </a:pPr>
            <a:r>
              <a:rPr lang="en-GB" sz="2000" dirty="0"/>
              <a:t>Terms 2 and 3 In a country outside of Europe </a:t>
            </a:r>
          </a:p>
          <a:p>
            <a:endParaRPr lang="en-GB" sz="2000" dirty="0"/>
          </a:p>
          <a:p>
            <a:endParaRPr lang="en-GB" sz="2000" dirty="0">
              <a:latin typeface="Helvetica" pitchFamily="34" charset="0"/>
            </a:endParaRPr>
          </a:p>
          <a:p>
            <a:endParaRPr lang="en-GB" sz="2000" dirty="0"/>
          </a:p>
        </p:txBody>
      </p:sp>
      <p:pic>
        <p:nvPicPr>
          <p:cNvPr id="5" name="Picture 4" descr="Man sitting on roof overlooking city">
            <a:extLst>
              <a:ext uri="{FF2B5EF4-FFF2-40B4-BE49-F238E27FC236}">
                <a16:creationId xmlns:a16="http://schemas.microsoft.com/office/drawing/2014/main" id="{91A8D4C4-03DC-6DF8-785D-6E860FF17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777" y="1864280"/>
            <a:ext cx="5457049" cy="3639830"/>
          </a:xfrm>
          <a:prstGeom prst="rect">
            <a:avLst/>
          </a:prstGeom>
          <a:effectLst>
            <a:softEdge rad="63500"/>
          </a:effectLst>
        </p:spPr>
      </p:pic>
    </p:spTree>
    <p:extLst>
      <p:ext uri="{BB962C8B-B14F-4D97-AF65-F5344CB8AC3E}">
        <p14:creationId xmlns:p14="http://schemas.microsoft.com/office/powerpoint/2010/main" val="572676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SLC COLOURS">
      <a:dk1>
        <a:sysClr val="windowText" lastClr="000000"/>
      </a:dk1>
      <a:lt1>
        <a:srgbClr val="FFFFFF"/>
      </a:lt1>
      <a:dk2>
        <a:srgbClr val="000000"/>
      </a:dk2>
      <a:lt2>
        <a:srgbClr val="FFFFFF"/>
      </a:lt2>
      <a:accent1>
        <a:srgbClr val="005293"/>
      </a:accent1>
      <a:accent2>
        <a:srgbClr val="B11030"/>
      </a:accent2>
      <a:accent3>
        <a:srgbClr val="ABE338"/>
      </a:accent3>
      <a:accent4>
        <a:srgbClr val="3E107A"/>
      </a:accent4>
      <a:accent5>
        <a:srgbClr val="00F8FB"/>
      </a:accent5>
      <a:accent6>
        <a:srgbClr val="FF8C00"/>
      </a:accent6>
      <a:hlink>
        <a:srgbClr val="005293"/>
      </a:hlink>
      <a:folHlink>
        <a:srgbClr val="3E10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2617</TotalTime>
  <Words>2575</Words>
  <Application>Microsoft Office PowerPoint</Application>
  <PresentationFormat>Widescreen</PresentationFormat>
  <Paragraphs>262</Paragraphs>
  <Slides>26</Slides>
  <Notes>24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Aptos</vt:lpstr>
      <vt:lpstr>Arial</vt:lpstr>
      <vt:lpstr>Calibri</vt:lpstr>
      <vt:lpstr>Helvetica</vt:lpstr>
      <vt:lpstr>Helvetica LT Std</vt:lpstr>
      <vt:lpstr>Wingdings</vt:lpstr>
      <vt:lpstr>Office Theme</vt:lpstr>
      <vt:lpstr>1_Office Theme</vt:lpstr>
      <vt:lpstr>2_Office Theme</vt:lpstr>
      <vt:lpstr>Custom Design</vt:lpstr>
      <vt:lpstr>Study Abroad</vt:lpstr>
      <vt:lpstr>Charmaine Valente    </vt:lpstr>
      <vt:lpstr>Study Abroad Assessors</vt:lpstr>
      <vt:lpstr>Study Abroad Assessors</vt:lpstr>
      <vt:lpstr>Study Abroad Process &amp; Evidence – Core Assessing</vt:lpstr>
      <vt:lpstr>Placement Abroad</vt:lpstr>
      <vt:lpstr>Manual Payments Offered</vt:lpstr>
      <vt:lpstr>First Instalment Paid Early</vt:lpstr>
      <vt:lpstr>Full Entitlement Paid In Two Instalments</vt:lpstr>
      <vt:lpstr>Full Entitlement paid in one instalment</vt:lpstr>
      <vt:lpstr>Common Reasons Manual Payments are Rejected</vt:lpstr>
      <vt:lpstr>How to request a manual payment</vt:lpstr>
      <vt:lpstr>What happens next?</vt:lpstr>
      <vt:lpstr>HEP Spreadsheet</vt:lpstr>
      <vt:lpstr>HEP Spreadsheet</vt:lpstr>
      <vt:lpstr>Completing HEP Spreadsheet </vt:lpstr>
      <vt:lpstr>HEP Spreadsheet</vt:lpstr>
      <vt:lpstr>HEP Spreadsheet</vt:lpstr>
      <vt:lpstr>Submitting Spreadsheet</vt:lpstr>
      <vt:lpstr>Communication to the student</vt:lpstr>
      <vt:lpstr>How you can help us</vt:lpstr>
      <vt:lpstr>Common Requests</vt:lpstr>
      <vt:lpstr>Withdrawals/Suspensions</vt:lpstr>
      <vt:lpstr>RECAP</vt:lpstr>
      <vt:lpstr>SFW Study Abroad</vt:lpstr>
      <vt:lpstr>Question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Shaw</dc:creator>
  <cp:lastModifiedBy>Charmaine Valente</cp:lastModifiedBy>
  <cp:revision>104</cp:revision>
  <dcterms:created xsi:type="dcterms:W3CDTF">2021-05-20T13:42:13Z</dcterms:created>
  <dcterms:modified xsi:type="dcterms:W3CDTF">2024-04-09T15:31:07Z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2023-04-06T09:19:30Z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5e017458-3cc4-4dd8-8b62-3dee3ba0445d</vt:lpwstr>
  </property>
  <property fmtid="{D5CDD505-2E9C-101B-9397-08002B2CF9AE}" pid="8" name="MSIP_Label_7bbd37d9-d9ac-4b79-83be-bb7da6ab464c_ContentBits">
    <vt:lpwstr>3</vt:lpwstr>
  </property>
</Properties>
</file>